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0"/>
  </p:notesMasterIdLst>
  <p:sldIdLst>
    <p:sldId id="256" r:id="rId2"/>
    <p:sldId id="272" r:id="rId3"/>
    <p:sldId id="273"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Lst>
  <p:sldSz cx="9144000" cy="5143500" type="screen16x9"/>
  <p:notesSz cx="6858000" cy="9144000"/>
  <p:embeddedFontLst>
    <p:embeddedFont>
      <p:font typeface="Old Standard TT" panose="020B0604020202020204" charset="0"/>
      <p:regular r:id="rId21"/>
      <p:bold r:id="rId22"/>
      <p: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658" y="6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tableStyles" Target="tableStyles.xml"/></Relationships>
</file>

<file path=ppt/media/image1.png>
</file>

<file path=ppt/media/image2.jpg>
</file>

<file path=ppt/media/image3.jpg>
</file>

<file path=ppt/media/image4.jp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
        <p:cNvGrpSpPr/>
        <p:nvPr/>
      </p:nvGrpSpPr>
      <p:grpSpPr>
        <a:xfrm>
          <a:off x="0" y="0"/>
          <a:ext cx="0" cy="0"/>
          <a:chOff x="0" y="0"/>
          <a:chExt cx="0" cy="0"/>
        </a:xfrm>
      </p:grpSpPr>
      <p:sp>
        <p:nvSpPr>
          <p:cNvPr id="56" name="Google Shape;56;gc6f90357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 name="Google Shape;57;gc6f90357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
        <p:cNvGrpSpPr/>
        <p:nvPr/>
      </p:nvGrpSpPr>
      <p:grpSpPr>
        <a:xfrm>
          <a:off x="0" y="0"/>
          <a:ext cx="0" cy="0"/>
          <a:chOff x="0" y="0"/>
          <a:chExt cx="0" cy="0"/>
        </a:xfrm>
      </p:grpSpPr>
      <p:sp>
        <p:nvSpPr>
          <p:cNvPr id="105" name="Google Shape;105;gc6f90357f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 name="Google Shape;106;gc6f90357f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c6f90357f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c6f90357f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188053a285b_0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188053a285b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g188053a285b_0_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 name="Google Shape;122;g188053a285b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188053a285b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188053a285b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188053a285b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188053a285b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188053a285b_0_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188053a285b_0_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188053a285b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188053a285b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
        <p:cNvGrpSpPr/>
        <p:nvPr/>
      </p:nvGrpSpPr>
      <p:grpSpPr>
        <a:xfrm>
          <a:off x="0" y="0"/>
          <a:ext cx="0" cy="0"/>
          <a:chOff x="0" y="0"/>
          <a:chExt cx="0" cy="0"/>
        </a:xfrm>
      </p:grpSpPr>
      <p:sp>
        <p:nvSpPr>
          <p:cNvPr id="68" name="Google Shape;68;gc6f90357f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 name="Google Shape;69;gc6f90357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c6f90357f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c6f90357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Google Shape;78;gc6f90357f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 name="Google Shape;79;gc6f90357f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gc6f90357f_0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gc6f90357f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gc6f90357f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 name="Google Shape;89;gc6f90357f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c6f90357f_0_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c6f90357f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c6f90357f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c6f90357f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 name="Google Shape;11;p2"/>
          <p:cNvCxnSpPr/>
          <p:nvPr/>
        </p:nvCxnSpPr>
        <p:spPr>
          <a:xfrm>
            <a:off x="641934" y="3597500"/>
            <a:ext cx="390300" cy="0"/>
          </a:xfrm>
          <a:prstGeom prst="straightConnector1">
            <a:avLst/>
          </a:prstGeom>
          <a:noFill/>
          <a:ln w="28575" cap="flat" cmpd="sng">
            <a:solidFill>
              <a:schemeClr val="accent1"/>
            </a:solidFill>
            <a:prstDash val="solid"/>
            <a:round/>
            <a:headEnd type="none" w="sm" len="sm"/>
            <a:tailEnd type="none" w="sm" len="sm"/>
          </a:ln>
        </p:spPr>
      </p:cxnSp>
      <p:sp>
        <p:nvSpPr>
          <p:cNvPr id="12" name="Google Shape;12;p2"/>
          <p:cNvSpPr txBox="1">
            <a:spLocks noGrp="1"/>
          </p:cNvSpPr>
          <p:nvPr>
            <p:ph type="ctrTitle"/>
          </p:nvPr>
        </p:nvSpPr>
        <p:spPr>
          <a:xfrm>
            <a:off x="512700" y="1893300"/>
            <a:ext cx="8118600" cy="1522800"/>
          </a:xfrm>
          <a:prstGeom prst="rect">
            <a:avLst/>
          </a:prstGeom>
        </p:spPr>
        <p:txBody>
          <a:bodyPr spcFirstLastPara="1" wrap="square" lIns="91425" tIns="91425" rIns="91425" bIns="91425" anchor="b" anchorCtr="0">
            <a:no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a:endParaRPr/>
          </a:p>
        </p:txBody>
      </p:sp>
      <p:sp>
        <p:nvSpPr>
          <p:cNvPr id="13" name="Google Shape;13;p2"/>
          <p:cNvSpPr txBox="1">
            <a:spLocks noGrp="1"/>
          </p:cNvSpPr>
          <p:nvPr>
            <p:ph type="subTitle" idx="1"/>
          </p:nvPr>
        </p:nvSpPr>
        <p:spPr>
          <a:xfrm>
            <a:off x="512700" y="3840639"/>
            <a:ext cx="8118600" cy="787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a:endParaRPr/>
          </a:p>
        </p:txBody>
      </p:sp>
      <p:sp>
        <p:nvSpPr>
          <p:cNvPr id="14" name="Google Shape;14;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9"/>
        <p:cNvGrpSpPr/>
        <p:nvPr/>
      </p:nvGrpSpPr>
      <p:grpSpPr>
        <a:xfrm>
          <a:off x="0" y="0"/>
          <a:ext cx="0" cy="0"/>
          <a:chOff x="0" y="0"/>
          <a:chExt cx="0" cy="0"/>
        </a:xfrm>
      </p:grpSpPr>
      <p:sp>
        <p:nvSpPr>
          <p:cNvPr id="50" name="Google Shape;50;p11"/>
          <p:cNvSpPr txBox="1">
            <a:spLocks noGrp="1"/>
          </p:cNvSpPr>
          <p:nvPr>
            <p:ph type="title" hasCustomPrompt="1"/>
          </p:nvPr>
        </p:nvSpPr>
        <p:spPr>
          <a:xfrm>
            <a:off x="311700" y="1039650"/>
            <a:ext cx="8520600" cy="2106300"/>
          </a:xfrm>
          <a:prstGeom prst="rect">
            <a:avLst/>
          </a:prstGeom>
        </p:spPr>
        <p:txBody>
          <a:bodyPr spcFirstLastPara="1" wrap="square" lIns="91425" tIns="91425" rIns="91425" bIns="91425" anchor="b" anchorCtr="0">
            <a:no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51" name="Google Shape;51;p11"/>
          <p:cNvSpPr txBox="1">
            <a:spLocks noGrp="1"/>
          </p:cNvSpPr>
          <p:nvPr>
            <p:ph type="body" idx="1"/>
          </p:nvPr>
        </p:nvSpPr>
        <p:spPr>
          <a:xfrm>
            <a:off x="311700" y="32284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2" name="Google Shape;52;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w="28575" cap="flat" cmpd="sng">
            <a:solidFill>
              <a:schemeClr val="lt2"/>
            </a:solidFill>
            <a:prstDash val="solid"/>
            <a:round/>
            <a:headEnd type="none" w="sm" len="sm"/>
            <a:tailEnd type="none" w="sm" len="sm"/>
          </a:ln>
        </p:spPr>
      </p:cxnSp>
      <p:sp>
        <p:nvSpPr>
          <p:cNvPr id="17" name="Google Shape;17;p3"/>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no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4"/>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171600"/>
            <a:ext cx="8520600" cy="33972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23" name="Google Shape;23;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sp>
        <p:nvSpPr>
          <p:cNvPr id="25" name="Google Shape;25;p5"/>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6" name="Google Shape;26;p5"/>
          <p:cNvSpPr txBox="1">
            <a:spLocks noGrp="1"/>
          </p:cNvSpPr>
          <p:nvPr>
            <p:ph type="body" idx="1"/>
          </p:nvPr>
        </p:nvSpPr>
        <p:spPr>
          <a:xfrm>
            <a:off x="311700" y="1171675"/>
            <a:ext cx="3999900" cy="3397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7" name="Google Shape;27;p5"/>
          <p:cNvSpPr txBox="1">
            <a:spLocks noGrp="1"/>
          </p:cNvSpPr>
          <p:nvPr>
            <p:ph type="body" idx="2"/>
          </p:nvPr>
        </p:nvSpPr>
        <p:spPr>
          <a:xfrm>
            <a:off x="4832400" y="1171675"/>
            <a:ext cx="3999900" cy="3397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311700" y="445025"/>
            <a:ext cx="8520600" cy="6132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1" name="Google Shape;3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36"/>
        <p:cNvGrpSpPr/>
        <p:nvPr/>
      </p:nvGrpSpPr>
      <p:grpSpPr>
        <a:xfrm>
          <a:off x="0" y="0"/>
          <a:ext cx="0" cy="0"/>
          <a:chOff x="0" y="0"/>
          <a:chExt cx="0" cy="0"/>
        </a:xfrm>
      </p:grpSpPr>
      <p:sp>
        <p:nvSpPr>
          <p:cNvPr id="37" name="Google Shape;37;p8"/>
          <p:cNvSpPr txBox="1">
            <a:spLocks noGrp="1"/>
          </p:cNvSpPr>
          <p:nvPr>
            <p:ph type="title"/>
          </p:nvPr>
        </p:nvSpPr>
        <p:spPr>
          <a:xfrm>
            <a:off x="490250" y="526350"/>
            <a:ext cx="56040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a:endParaRPr/>
          </a:p>
        </p:txBody>
      </p:sp>
      <p:sp>
        <p:nvSpPr>
          <p:cNvPr id="38" name="Google Shape;38;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 name="Google Shape;41;p9"/>
          <p:cNvCxnSpPr/>
          <p:nvPr/>
        </p:nvCxnSpPr>
        <p:spPr>
          <a:xfrm>
            <a:off x="5029675" y="4495500"/>
            <a:ext cx="686400" cy="0"/>
          </a:xfrm>
          <a:prstGeom prst="straightConnector1">
            <a:avLst/>
          </a:prstGeom>
          <a:noFill/>
          <a:ln w="19050" cap="flat" cmpd="sng">
            <a:solidFill>
              <a:schemeClr val="lt2"/>
            </a:solidFill>
            <a:prstDash val="solid"/>
            <a:round/>
            <a:headEnd type="none" w="sm" len="sm"/>
            <a:tailEnd type="none" w="sm" len="sm"/>
          </a:ln>
        </p:spPr>
      </p:cxnSp>
      <p:sp>
        <p:nvSpPr>
          <p:cNvPr id="42" name="Google Shape;42;p9"/>
          <p:cNvSpPr txBox="1">
            <a:spLocks noGrp="1"/>
          </p:cNvSpPr>
          <p:nvPr>
            <p:ph type="title"/>
          </p:nvPr>
        </p:nvSpPr>
        <p:spPr>
          <a:xfrm>
            <a:off x="265500" y="1382350"/>
            <a:ext cx="4045200" cy="13332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a:endParaRPr/>
          </a:p>
        </p:txBody>
      </p:sp>
      <p:sp>
        <p:nvSpPr>
          <p:cNvPr id="43" name="Google Shape;43;p9"/>
          <p:cNvSpPr txBox="1">
            <a:spLocks noGrp="1"/>
          </p:cNvSpPr>
          <p:nvPr>
            <p:ph type="subTitle" idx="1"/>
          </p:nvPr>
        </p:nvSpPr>
        <p:spPr>
          <a:xfrm>
            <a:off x="265500" y="2769001"/>
            <a:ext cx="4045200" cy="1345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4" name="Google Shape;44;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accent1"/>
              </a:buClr>
              <a:buSzPts val="1800"/>
              <a:buChar char="●"/>
              <a:defRPr>
                <a:solidFill>
                  <a:schemeClr val="accent1"/>
                </a:solidFill>
              </a:defRPr>
            </a:lvl1pPr>
            <a:lvl2pPr marL="914400" lvl="1" indent="-317500">
              <a:spcBef>
                <a:spcPts val="1600"/>
              </a:spcBef>
              <a:spcAft>
                <a:spcPts val="0"/>
              </a:spcAft>
              <a:buClr>
                <a:schemeClr val="accent1"/>
              </a:buClr>
              <a:buSzPts val="1400"/>
              <a:buChar char="○"/>
              <a:defRPr>
                <a:solidFill>
                  <a:schemeClr val="accent1"/>
                </a:solidFill>
              </a:defRPr>
            </a:lvl2pPr>
            <a:lvl3pPr marL="1371600" lvl="2" indent="-317500">
              <a:spcBef>
                <a:spcPts val="1600"/>
              </a:spcBef>
              <a:spcAft>
                <a:spcPts val="0"/>
              </a:spcAft>
              <a:buClr>
                <a:schemeClr val="accent1"/>
              </a:buClr>
              <a:buSzPts val="1400"/>
              <a:buChar char="■"/>
              <a:defRPr>
                <a:solidFill>
                  <a:schemeClr val="accent1"/>
                </a:solidFill>
              </a:defRPr>
            </a:lvl3pPr>
            <a:lvl4pPr marL="1828800" lvl="3" indent="-317500">
              <a:spcBef>
                <a:spcPts val="1600"/>
              </a:spcBef>
              <a:spcAft>
                <a:spcPts val="0"/>
              </a:spcAft>
              <a:buClr>
                <a:schemeClr val="accent1"/>
              </a:buClr>
              <a:buSzPts val="1400"/>
              <a:buChar char="●"/>
              <a:defRPr>
                <a:solidFill>
                  <a:schemeClr val="accent1"/>
                </a:solidFill>
              </a:defRPr>
            </a:lvl4pPr>
            <a:lvl5pPr marL="2286000" lvl="4" indent="-317500">
              <a:spcBef>
                <a:spcPts val="1600"/>
              </a:spcBef>
              <a:spcAft>
                <a:spcPts val="0"/>
              </a:spcAft>
              <a:buClr>
                <a:schemeClr val="accent1"/>
              </a:buClr>
              <a:buSzPts val="1400"/>
              <a:buChar char="○"/>
              <a:defRPr>
                <a:solidFill>
                  <a:schemeClr val="accent1"/>
                </a:solidFill>
              </a:defRPr>
            </a:lvl5pPr>
            <a:lvl6pPr marL="2743200" lvl="5" indent="-317500">
              <a:spcBef>
                <a:spcPts val="1600"/>
              </a:spcBef>
              <a:spcAft>
                <a:spcPts val="0"/>
              </a:spcAft>
              <a:buClr>
                <a:schemeClr val="accent1"/>
              </a:buClr>
              <a:buSzPts val="1400"/>
              <a:buChar char="■"/>
              <a:defRPr>
                <a:solidFill>
                  <a:schemeClr val="accent1"/>
                </a:solidFill>
              </a:defRPr>
            </a:lvl6pPr>
            <a:lvl7pPr marL="3200400" lvl="6" indent="-317500">
              <a:spcBef>
                <a:spcPts val="1600"/>
              </a:spcBef>
              <a:spcAft>
                <a:spcPts val="0"/>
              </a:spcAft>
              <a:buClr>
                <a:schemeClr val="accent1"/>
              </a:buClr>
              <a:buSzPts val="1400"/>
              <a:buChar char="●"/>
              <a:defRPr>
                <a:solidFill>
                  <a:schemeClr val="accent1"/>
                </a:solidFill>
              </a:defRPr>
            </a:lvl7pPr>
            <a:lvl8pPr marL="3657600" lvl="7" indent="-317500">
              <a:spcBef>
                <a:spcPts val="1600"/>
              </a:spcBef>
              <a:spcAft>
                <a:spcPts val="0"/>
              </a:spcAft>
              <a:buClr>
                <a:schemeClr val="accent1"/>
              </a:buClr>
              <a:buSzPts val="1400"/>
              <a:buChar char="○"/>
              <a:defRPr>
                <a:solidFill>
                  <a:schemeClr val="accent1"/>
                </a:solidFill>
              </a:defRPr>
            </a:lvl8pPr>
            <a:lvl9pPr marL="4114800" lvl="8" indent="-317500">
              <a:spcBef>
                <a:spcPts val="1600"/>
              </a:spcBef>
              <a:spcAft>
                <a:spcPts val="1600"/>
              </a:spcAft>
              <a:buClr>
                <a:schemeClr val="accent1"/>
              </a:buClr>
              <a:buSzPts val="1400"/>
              <a:buChar char="■"/>
              <a:defRPr>
                <a:solidFill>
                  <a:schemeClr val="accent1"/>
                </a:solidFill>
              </a:defRPr>
            </a:lvl9pPr>
          </a:lstStyle>
          <a:p>
            <a:endParaRPr/>
          </a:p>
        </p:txBody>
      </p:sp>
      <p:sp>
        <p:nvSpPr>
          <p:cNvPr id="45" name="Google Shape;45;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6"/>
        <p:cNvGrpSpPr/>
        <p:nvPr/>
      </p:nvGrpSpPr>
      <p:grpSpPr>
        <a:xfrm>
          <a:off x="0" y="0"/>
          <a:ext cx="0" cy="0"/>
          <a:chOff x="0" y="0"/>
          <a:chExt cx="0" cy="0"/>
        </a:xfrm>
      </p:grpSpPr>
      <p:sp>
        <p:nvSpPr>
          <p:cNvPr id="47" name="Google Shape;47;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8" name="Google Shape;48;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paperback">
    <p:bg>
      <p:bgPr>
        <a:solidFill>
          <a:schemeClr val="accen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6132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a:endParaRPr/>
          </a:p>
        </p:txBody>
      </p:sp>
      <p:sp>
        <p:nvSpPr>
          <p:cNvPr id="7" name="Google Shape;7;p1"/>
          <p:cNvSpPr txBox="1">
            <a:spLocks noGrp="1"/>
          </p:cNvSpPr>
          <p:nvPr>
            <p:ph type="body" idx="1"/>
          </p:nvPr>
        </p:nvSpPr>
        <p:spPr>
          <a:xfrm>
            <a:off x="311700" y="1171600"/>
            <a:ext cx="8520600" cy="3397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marL="914400" lvl="1"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marL="1371600" lvl="2"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marL="1828800" lvl="3"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marL="2286000" lvl="4"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marL="2743200" lvl="5"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marL="3200400" lvl="6"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marL="3657600" lvl="7" indent="-317500">
              <a:lnSpc>
                <a:spcPct val="115000"/>
              </a:lnSpc>
              <a:spcBef>
                <a:spcPts val="160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marL="4114800" lvl="8" indent="-317500">
              <a:lnSpc>
                <a:spcPct val="115000"/>
              </a:lnSpc>
              <a:spcBef>
                <a:spcPts val="1600"/>
              </a:spcBef>
              <a:spcAft>
                <a:spcPts val="160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5.xml"/><Relationship Id="rId5" Type="http://schemas.openxmlformats.org/officeDocument/2006/relationships/image" Target="../media/image4.jpg"/><Relationship Id="rId4" Type="http://schemas.openxmlformats.org/officeDocument/2006/relationships/image" Target="../media/image3.jp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microsoft.com/office/2007/relationships/media" Target="../media/media4.m4a"/><Relationship Id="rId7" Type="http://schemas.openxmlformats.org/officeDocument/2006/relationships/image" Target="../media/image1.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notesSlide" Target="../notesSlides/notesSlide3.xml"/><Relationship Id="rId5" Type="http://schemas.openxmlformats.org/officeDocument/2006/relationships/slideLayout" Target="../slideLayouts/slideLayout7.xml"/><Relationship Id="rId4" Type="http://schemas.openxmlformats.org/officeDocument/2006/relationships/audio" Target="../media/media4.m4a"/></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microsoft.com/office/2007/relationships/media" Target="../media/media6.m4a"/><Relationship Id="rId7" Type="http://schemas.openxmlformats.org/officeDocument/2006/relationships/image" Target="../media/image1.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notesSlide" Target="../notesSlides/notesSlide5.xml"/><Relationship Id="rId5" Type="http://schemas.openxmlformats.org/officeDocument/2006/relationships/slideLayout" Target="../slideLayouts/slideLayout5.xml"/><Relationship Id="rId4" Type="http://schemas.openxmlformats.org/officeDocument/2006/relationships/audio" Target="../media/media6.m4a"/></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8"/>
        <p:cNvGrpSpPr/>
        <p:nvPr/>
      </p:nvGrpSpPr>
      <p:grpSpPr>
        <a:xfrm>
          <a:off x="0" y="0"/>
          <a:ext cx="0" cy="0"/>
          <a:chOff x="0" y="0"/>
          <a:chExt cx="0" cy="0"/>
        </a:xfrm>
      </p:grpSpPr>
      <p:sp>
        <p:nvSpPr>
          <p:cNvPr id="59" name="Google Shape;59;p13"/>
          <p:cNvSpPr txBox="1">
            <a:spLocks noGrp="1"/>
          </p:cNvSpPr>
          <p:nvPr>
            <p:ph type="ctrTitle"/>
          </p:nvPr>
        </p:nvSpPr>
        <p:spPr>
          <a:xfrm>
            <a:off x="330525" y="360975"/>
            <a:ext cx="8118600" cy="1522800"/>
          </a:xfrm>
          <a:prstGeom prst="rect">
            <a:avLst/>
          </a:prstGeom>
        </p:spPr>
        <p:txBody>
          <a:bodyPr spcFirstLastPara="1" wrap="square" lIns="91425" tIns="91425" rIns="91425" bIns="91425" anchor="b" anchorCtr="0">
            <a:noAutofit/>
          </a:bodyPr>
          <a:lstStyle/>
          <a:p>
            <a:pPr marL="0" lvl="0" indent="0" algn="l" rtl="0">
              <a:lnSpc>
                <a:spcPct val="115000"/>
              </a:lnSpc>
              <a:spcBef>
                <a:spcPts val="2400"/>
              </a:spcBef>
              <a:spcAft>
                <a:spcPts val="0"/>
              </a:spcAft>
              <a:buClr>
                <a:schemeClr val="dk1"/>
              </a:buClr>
              <a:buSzPts val="1100"/>
              <a:buFont typeface="Arial"/>
              <a:buNone/>
            </a:pPr>
            <a:r>
              <a:rPr lang="en" sz="2500" b="1">
                <a:solidFill>
                  <a:schemeClr val="dk1"/>
                </a:solidFill>
                <a:latin typeface="Times New Roman"/>
                <a:ea typeface="Times New Roman"/>
                <a:cs typeface="Times New Roman"/>
                <a:sym typeface="Times New Roman"/>
              </a:rPr>
              <a:t>Classification of precursor microRNAs in various groups of organisms using Machine Learning algorithms </a:t>
            </a:r>
            <a:endParaRPr sz="2500" b="1">
              <a:solidFill>
                <a:schemeClr val="dk1"/>
              </a:solidFill>
              <a:latin typeface="Times New Roman"/>
              <a:ea typeface="Times New Roman"/>
              <a:cs typeface="Times New Roman"/>
              <a:sym typeface="Times New Roman"/>
            </a:endParaRPr>
          </a:p>
          <a:p>
            <a:pPr marL="0" lvl="0" indent="0" algn="l" rtl="0">
              <a:spcBef>
                <a:spcPts val="600"/>
              </a:spcBef>
              <a:spcAft>
                <a:spcPts val="0"/>
              </a:spcAft>
              <a:buNone/>
            </a:pPr>
            <a:endParaRPr/>
          </a:p>
        </p:txBody>
      </p:sp>
      <p:sp>
        <p:nvSpPr>
          <p:cNvPr id="60" name="Google Shape;60;p13"/>
          <p:cNvSpPr txBox="1">
            <a:spLocks noGrp="1"/>
          </p:cNvSpPr>
          <p:nvPr>
            <p:ph type="subTitle" idx="1"/>
          </p:nvPr>
        </p:nvSpPr>
        <p:spPr>
          <a:xfrm>
            <a:off x="512700" y="2490414"/>
            <a:ext cx="8118600" cy="787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Under Supervision of :- Prof. Utpal Bora</a:t>
            </a:r>
            <a:endParaRPr/>
          </a:p>
        </p:txBody>
      </p:sp>
      <p:sp>
        <p:nvSpPr>
          <p:cNvPr id="61" name="Google Shape;61;p13"/>
          <p:cNvSpPr txBox="1"/>
          <p:nvPr/>
        </p:nvSpPr>
        <p:spPr>
          <a:xfrm>
            <a:off x="3718325" y="1151375"/>
            <a:ext cx="6172200" cy="446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700" b="1">
                <a:latin typeface="Old Standard TT"/>
                <a:ea typeface="Old Standard TT"/>
                <a:cs typeface="Old Standard TT"/>
                <a:sym typeface="Old Standard TT"/>
              </a:rPr>
              <a:t>By Mohammad Atif Hussain (190106036)</a:t>
            </a:r>
            <a:endParaRPr sz="1700" b="1">
              <a:latin typeface="Old Standard TT"/>
              <a:ea typeface="Old Standard TT"/>
              <a:cs typeface="Old Standard TT"/>
              <a:sym typeface="Old Standard TT"/>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317062" y="4017530"/>
            <a:ext cx="487363" cy="487363"/>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3386"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pic>
        <p:nvPicPr>
          <p:cNvPr id="96" name="Google Shape;96;p20"/>
          <p:cNvPicPr preferRelativeResize="0"/>
          <p:nvPr/>
        </p:nvPicPr>
        <p:blipFill>
          <a:blip r:embed="rId3">
            <a:alphaModFix/>
          </a:blip>
          <a:stretch>
            <a:fillRect/>
          </a:stretch>
        </p:blipFill>
        <p:spPr>
          <a:xfrm>
            <a:off x="152400" y="152400"/>
            <a:ext cx="2495550" cy="4219575"/>
          </a:xfrm>
          <a:prstGeom prst="rect">
            <a:avLst/>
          </a:prstGeom>
          <a:noFill/>
          <a:ln>
            <a:noFill/>
          </a:ln>
        </p:spPr>
      </p:pic>
      <p:pic>
        <p:nvPicPr>
          <p:cNvPr id="97" name="Google Shape;97;p20"/>
          <p:cNvPicPr preferRelativeResize="0"/>
          <p:nvPr/>
        </p:nvPicPr>
        <p:blipFill>
          <a:blip r:embed="rId4">
            <a:alphaModFix/>
          </a:blip>
          <a:stretch>
            <a:fillRect/>
          </a:stretch>
        </p:blipFill>
        <p:spPr>
          <a:xfrm>
            <a:off x="2800350" y="152400"/>
            <a:ext cx="6191250" cy="2029679"/>
          </a:xfrm>
          <a:prstGeom prst="rect">
            <a:avLst/>
          </a:prstGeom>
          <a:noFill/>
          <a:ln>
            <a:noFill/>
          </a:ln>
        </p:spPr>
      </p:pic>
      <p:pic>
        <p:nvPicPr>
          <p:cNvPr id="98" name="Google Shape;98;p20"/>
          <p:cNvPicPr preferRelativeResize="0"/>
          <p:nvPr/>
        </p:nvPicPr>
        <p:blipFill>
          <a:blip r:embed="rId5">
            <a:alphaModFix/>
          </a:blip>
          <a:stretch>
            <a:fillRect/>
          </a:stretch>
        </p:blipFill>
        <p:spPr>
          <a:xfrm>
            <a:off x="2800350" y="2334479"/>
            <a:ext cx="3732817" cy="2656622"/>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1"/>
          <p:cNvSpPr txBox="1">
            <a:spLocks noGrp="1"/>
          </p:cNvSpPr>
          <p:nvPr>
            <p:ph type="title"/>
          </p:nvPr>
        </p:nvSpPr>
        <p:spPr>
          <a:xfrm>
            <a:off x="287675" y="1700425"/>
            <a:ext cx="8118600" cy="1522800"/>
          </a:xfrm>
          <a:prstGeom prst="rect">
            <a:avLst/>
          </a:prstGeom>
        </p:spPr>
        <p:txBody>
          <a:bodyPr spcFirstLastPara="1" wrap="square" lIns="91425" tIns="91425" rIns="91425" bIns="91425" anchor="b" anchorCtr="0">
            <a:noAutofit/>
          </a:bodyPr>
          <a:lstStyle/>
          <a:p>
            <a:pPr marL="0" lvl="0" indent="0" algn="l" rtl="0">
              <a:lnSpc>
                <a:spcPct val="150000"/>
              </a:lnSpc>
              <a:spcBef>
                <a:spcPts val="1200"/>
              </a:spcBef>
              <a:spcAft>
                <a:spcPts val="1200"/>
              </a:spcAft>
              <a:buNone/>
            </a:pPr>
            <a:r>
              <a:rPr lang="en" sz="4400" b="1">
                <a:solidFill>
                  <a:schemeClr val="lt1"/>
                </a:solidFill>
                <a:latin typeface="Arial"/>
                <a:ea typeface="Arial"/>
                <a:cs typeface="Arial"/>
                <a:sym typeface="Arial"/>
              </a:rPr>
              <a:t>Conclusion and Future Work:</a:t>
            </a:r>
            <a:endParaRPr sz="600">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7"/>
        <p:cNvGrpSpPr/>
        <p:nvPr/>
      </p:nvGrpSpPr>
      <p:grpSpPr>
        <a:xfrm>
          <a:off x="0" y="0"/>
          <a:ext cx="0" cy="0"/>
          <a:chOff x="0" y="0"/>
          <a:chExt cx="0" cy="0"/>
        </a:xfrm>
      </p:grpSpPr>
      <p:sp>
        <p:nvSpPr>
          <p:cNvPr id="108" name="Google Shape;108;p22"/>
          <p:cNvSpPr txBox="1"/>
          <p:nvPr/>
        </p:nvSpPr>
        <p:spPr>
          <a:xfrm>
            <a:off x="878675" y="782250"/>
            <a:ext cx="7554600" cy="35247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1200"/>
              </a:spcBef>
              <a:spcAft>
                <a:spcPts val="0"/>
              </a:spcAft>
              <a:buClr>
                <a:schemeClr val="dk1"/>
              </a:buClr>
              <a:buSzPts val="1100"/>
              <a:buFont typeface="Arial"/>
              <a:buNone/>
            </a:pPr>
            <a:r>
              <a:rPr lang="en" sz="1800">
                <a:latin typeface="Old Standard TT"/>
                <a:ea typeface="Old Standard TT"/>
                <a:cs typeface="Old Standard TT"/>
                <a:sym typeface="Old Standard TT"/>
              </a:rPr>
              <a:t>Rice, Sauria, and insects can all be clearly distinguished. Mammalia, Aves, and humans all have similar AUC scores, and Rumins are difficult to tell apart. Other classification methods will need to be used to fine-tune the parameters through additional analysis. Our source code is available as open source via the GitHub link. From this preliminary work, a tool for classifying pre-miRNA according to species specificity can be created in the future.</a:t>
            </a:r>
            <a:endParaRPr sz="1800">
              <a:latin typeface="Old Standard TT"/>
              <a:ea typeface="Old Standard TT"/>
              <a:cs typeface="Old Standard TT"/>
              <a:sym typeface="Old Standard TT"/>
            </a:endParaRPr>
          </a:p>
          <a:p>
            <a:pPr marL="0" lvl="0" indent="0" algn="l" rtl="0">
              <a:spcBef>
                <a:spcPts val="1200"/>
              </a:spcBef>
              <a:spcAft>
                <a:spcPts val="0"/>
              </a:spcAft>
              <a:buNone/>
            </a:pPr>
            <a:endParaRPr sz="1800">
              <a:latin typeface="Old Standard TT"/>
              <a:ea typeface="Old Standard TT"/>
              <a:cs typeface="Old Standard TT"/>
              <a:sym typeface="Old Standard TT"/>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327525" y="2327275"/>
            <a:ext cx="487363" cy="487363"/>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5589"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3"/>
          <p:cNvSpPr txBox="1"/>
          <p:nvPr/>
        </p:nvSpPr>
        <p:spPr>
          <a:xfrm>
            <a:off x="803675" y="1607350"/>
            <a:ext cx="79296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1500">
              <a:latin typeface="Old Standard TT"/>
              <a:ea typeface="Old Standard TT"/>
              <a:cs typeface="Old Standard TT"/>
              <a:sym typeface="Old Standard TT"/>
            </a:endParaRPr>
          </a:p>
        </p:txBody>
      </p:sp>
      <p:sp>
        <p:nvSpPr>
          <p:cNvPr id="114" name="Google Shape;114;p23"/>
          <p:cNvSpPr txBox="1"/>
          <p:nvPr/>
        </p:nvSpPr>
        <p:spPr>
          <a:xfrm>
            <a:off x="546500" y="2025250"/>
            <a:ext cx="74367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6000">
                <a:solidFill>
                  <a:schemeClr val="lt1"/>
                </a:solidFill>
                <a:latin typeface="Old Standard TT"/>
                <a:ea typeface="Old Standard TT"/>
                <a:cs typeface="Old Standard TT"/>
                <a:sym typeface="Old Standard TT"/>
              </a:rPr>
              <a:t>References</a:t>
            </a:r>
            <a:endParaRPr sz="6000">
              <a:solidFill>
                <a:schemeClr val="lt1"/>
              </a:solidFill>
              <a:latin typeface="Old Standard TT"/>
              <a:ea typeface="Old Standard TT"/>
              <a:cs typeface="Old Standard TT"/>
              <a:sym typeface="Old Standard TT"/>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4"/>
          <p:cNvSpPr txBox="1"/>
          <p:nvPr/>
        </p:nvSpPr>
        <p:spPr>
          <a:xfrm>
            <a:off x="492925" y="267900"/>
            <a:ext cx="8336700" cy="47793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1200"/>
              </a:spcBef>
              <a:spcAft>
                <a:spcPts val="0"/>
              </a:spcAft>
              <a:buClr>
                <a:schemeClr val="dk1"/>
              </a:buClr>
              <a:buSzPts val="1100"/>
              <a:buFont typeface="Arial"/>
              <a:buNone/>
            </a:pPr>
            <a:r>
              <a:rPr lang="en" sz="1100">
                <a:solidFill>
                  <a:schemeClr val="dk1"/>
                </a:solidFill>
              </a:rPr>
              <a:t> </a:t>
            </a:r>
            <a:endParaRPr sz="1100">
              <a:solidFill>
                <a:schemeClr val="dk1"/>
              </a:solidFill>
            </a:endParaRPr>
          </a:p>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[1]  	M. Ha and V. N. Kim, ‘Regulation of microRNA biogenesis’, </a:t>
            </a:r>
            <a:r>
              <a:rPr lang="en" sz="1100" i="1">
                <a:solidFill>
                  <a:schemeClr val="dk1"/>
                </a:solidFill>
              </a:rPr>
              <a:t>Nature Reviews Molecular Cell Biology 2014 15:8</a:t>
            </a:r>
            <a:r>
              <a:rPr lang="en" sz="1100">
                <a:solidFill>
                  <a:schemeClr val="dk1"/>
                </a:solidFill>
              </a:rPr>
              <a:t>, vol. 15, no. 8, pp. 509–524, Jul. 2014, doi: 10.1038/nrm3838.</a:t>
            </a:r>
            <a:endParaRPr sz="1100">
              <a:solidFill>
                <a:schemeClr val="dk1"/>
              </a:solidFill>
            </a:endParaRPr>
          </a:p>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[2]  	J. P. Broughton, M. T. Lovci, J. L. Huang, G. W. Yeo, and A. E. Pasquinelli, ‘Pairing beyond the Seed Supports MicroRNA Targeting Specificity’, </a:t>
            </a:r>
            <a:r>
              <a:rPr lang="en" sz="1100" i="1">
                <a:solidFill>
                  <a:schemeClr val="dk1"/>
                </a:solidFill>
              </a:rPr>
              <a:t>Mol Cell</a:t>
            </a:r>
            <a:r>
              <a:rPr lang="en" sz="1100">
                <a:solidFill>
                  <a:schemeClr val="dk1"/>
                </a:solidFill>
              </a:rPr>
              <a:t>, vol. 64, no. 2, pp. 320–333, Oct. 2016, doi: 10.1016/J.MOLCEL.2016.09.004.</a:t>
            </a:r>
            <a:endParaRPr sz="1100">
              <a:solidFill>
                <a:schemeClr val="dk1"/>
              </a:solidFill>
            </a:endParaRPr>
          </a:p>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[3]  	R. C. Lee, R. L. Feinbaum, and V. Ambros, ‘The C. elegans heterochronic gene lin-4 encodes small RNAs with antisense complementarity to lin-14’, </a:t>
            </a:r>
            <a:r>
              <a:rPr lang="en" sz="1100" i="1">
                <a:solidFill>
                  <a:schemeClr val="dk1"/>
                </a:solidFill>
              </a:rPr>
              <a:t>Cell</a:t>
            </a:r>
            <a:r>
              <a:rPr lang="en" sz="1100">
                <a:solidFill>
                  <a:schemeClr val="dk1"/>
                </a:solidFill>
              </a:rPr>
              <a:t>, vol. 75, no. 5, pp. 843–854, Dec. 1993, doi: 10.1016/0092-8674(93)90529-Y.</a:t>
            </a:r>
            <a:endParaRPr sz="1100">
              <a:solidFill>
                <a:schemeClr val="dk1"/>
              </a:solidFill>
            </a:endParaRPr>
          </a:p>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[4]  	B. Wightman, I. Ha, and G. Ruvkun, ‘Posttranscriptional regulation of the heterochronic gene lin-14 by lin-4 mediates temporal pattern formation in C. elegans’, </a:t>
            </a:r>
            <a:r>
              <a:rPr lang="en" sz="1100" i="1">
                <a:solidFill>
                  <a:schemeClr val="dk1"/>
                </a:solidFill>
              </a:rPr>
              <a:t>Cell</a:t>
            </a:r>
            <a:r>
              <a:rPr lang="en" sz="1100">
                <a:solidFill>
                  <a:schemeClr val="dk1"/>
                </a:solidFill>
              </a:rPr>
              <a:t>, vol. 75, no. 5, pp. 855–862, Dec. 1993, doi: 10.1016/0092-8674(93)90530-4.</a:t>
            </a:r>
            <a:endParaRPr sz="1100">
              <a:solidFill>
                <a:schemeClr val="dk1"/>
              </a:solidFill>
            </a:endParaRPr>
          </a:p>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[5]  	G. M. Borchert, W. Lanier, and B. L. Davidson, ‘RNA polymerase III transcribes human microRNAs’, </a:t>
            </a:r>
            <a:r>
              <a:rPr lang="en" sz="1100" i="1">
                <a:solidFill>
                  <a:schemeClr val="dk1"/>
                </a:solidFill>
              </a:rPr>
              <a:t>Nature Structural &amp; Molecular Biology 2006 13:12</a:t>
            </a:r>
            <a:r>
              <a:rPr lang="en" sz="1100">
                <a:solidFill>
                  <a:schemeClr val="dk1"/>
                </a:solidFill>
              </a:rPr>
              <a:t>, vol. 13, no. 12, pp. 1097–1101, Nov. 2006, doi: 10.1038/nsmb1167.</a:t>
            </a:r>
            <a:endParaRPr sz="1100">
              <a:solidFill>
                <a:schemeClr val="dk1"/>
              </a:solidFill>
            </a:endParaRPr>
          </a:p>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[6]  	Y. Lee </a:t>
            </a:r>
            <a:r>
              <a:rPr lang="en" sz="1100" i="1">
                <a:solidFill>
                  <a:schemeClr val="dk1"/>
                </a:solidFill>
              </a:rPr>
              <a:t>et al.</a:t>
            </a:r>
            <a:r>
              <a:rPr lang="en" sz="1100">
                <a:solidFill>
                  <a:schemeClr val="dk1"/>
                </a:solidFill>
              </a:rPr>
              <a:t>, ‘MicroRNA genes are transcribed by RNA polymerase II’, </a:t>
            </a:r>
            <a:r>
              <a:rPr lang="en" sz="1100" i="1">
                <a:solidFill>
                  <a:schemeClr val="dk1"/>
                </a:solidFill>
              </a:rPr>
              <a:t>EMBO J</a:t>
            </a:r>
            <a:r>
              <a:rPr lang="en" sz="1100">
                <a:solidFill>
                  <a:schemeClr val="dk1"/>
                </a:solidFill>
              </a:rPr>
              <a:t>, vol. 23, no. 20, pp. 4051–4060, Oct. 2004, doi: 10.1038/SJ.EMBOJ.7600385.</a:t>
            </a:r>
            <a:endParaRPr sz="1100">
              <a:solidFill>
                <a:schemeClr val="dk1"/>
              </a:solidFill>
            </a:endParaRPr>
          </a:p>
          <a:p>
            <a:pPr marL="0" lvl="0" indent="0" algn="l" rtl="0">
              <a:spcBef>
                <a:spcPts val="1200"/>
              </a:spcBef>
              <a:spcAft>
                <a:spcPts val="0"/>
              </a:spcAft>
              <a:buNone/>
            </a:pPr>
            <a:endParaRPr>
              <a:latin typeface="Old Standard TT"/>
              <a:ea typeface="Old Standard TT"/>
              <a:cs typeface="Old Standard TT"/>
              <a:sym typeface="Old Standard TT"/>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Google Shape;124;p25"/>
          <p:cNvSpPr txBox="1"/>
          <p:nvPr/>
        </p:nvSpPr>
        <p:spPr>
          <a:xfrm>
            <a:off x="685800" y="546500"/>
            <a:ext cx="8004600" cy="4171200"/>
          </a:xfrm>
          <a:prstGeom prst="rect">
            <a:avLst/>
          </a:prstGeom>
          <a:noFill/>
          <a:ln>
            <a:noFill/>
          </a:ln>
        </p:spPr>
        <p:txBody>
          <a:bodyPr spcFirstLastPara="1" wrap="square" lIns="91425" tIns="91425" rIns="91425" bIns="91425" anchor="t" anchorCtr="0">
            <a:spAutoFit/>
          </a:bodyPr>
          <a:lstStyle/>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[7]  	Z. Xie, E. Allen, N. Fahlgren, A. Calamar, S. A. Givan, and J. C. Carrington, ‘Expression of Arabidopsis MIRNA Genes’, </a:t>
            </a:r>
            <a:r>
              <a:rPr lang="en" sz="1100" i="1">
                <a:solidFill>
                  <a:schemeClr val="dk1"/>
                </a:solidFill>
              </a:rPr>
              <a:t>Plant Physiol</a:t>
            </a:r>
            <a:r>
              <a:rPr lang="en" sz="1100">
                <a:solidFill>
                  <a:schemeClr val="dk1"/>
                </a:solidFill>
              </a:rPr>
              <a:t>, vol. 138, no. 4, pp. 2145–2154, Aug. 2005, doi: 10.1104/PP.105.062943.</a:t>
            </a:r>
            <a:endParaRPr sz="1100">
              <a:solidFill>
                <a:schemeClr val="dk1"/>
              </a:solidFill>
            </a:endParaRPr>
          </a:p>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[8]  	X. Belles, A. S. Cristino, E. D. Tanaka, M. Rubio, and M.-D. Piulachs, ‘Insect MicroRNAs’, in </a:t>
            </a:r>
            <a:r>
              <a:rPr lang="en" sz="1100" i="1">
                <a:solidFill>
                  <a:schemeClr val="dk1"/>
                </a:solidFill>
              </a:rPr>
              <a:t>Insect Molecular Biology and Biochemistry</a:t>
            </a:r>
            <a:r>
              <a:rPr lang="en" sz="1100">
                <a:solidFill>
                  <a:schemeClr val="dk1"/>
                </a:solidFill>
              </a:rPr>
              <a:t>, Elsevier, 2012, pp. 30–56. doi: 10.1016/B978-0-12-384747-8.10002-9.</a:t>
            </a:r>
            <a:endParaRPr sz="1100">
              <a:solidFill>
                <a:schemeClr val="dk1"/>
              </a:solidFill>
            </a:endParaRPr>
          </a:p>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[9]  	Q. Zhang </a:t>
            </a:r>
            <a:r>
              <a:rPr lang="en" sz="1100" i="1">
                <a:solidFill>
                  <a:schemeClr val="dk1"/>
                </a:solidFill>
              </a:rPr>
              <a:t>et al.</a:t>
            </a:r>
            <a:r>
              <a:rPr lang="en" sz="1100">
                <a:solidFill>
                  <a:schemeClr val="dk1"/>
                </a:solidFill>
              </a:rPr>
              <a:t>, ‘Genome-Wide Analysis of MicroRNAs in Relation to Pupariation in Oriental Fruit Fly’, </a:t>
            </a:r>
            <a:r>
              <a:rPr lang="en" sz="1100" i="1">
                <a:solidFill>
                  <a:schemeClr val="dk1"/>
                </a:solidFill>
              </a:rPr>
              <a:t>Front Physiol</a:t>
            </a:r>
            <a:r>
              <a:rPr lang="en" sz="1100">
                <a:solidFill>
                  <a:schemeClr val="dk1"/>
                </a:solidFill>
              </a:rPr>
              <a:t>, vol. 10, Mar. 2019, doi: 10.3389/fphys.2019.00301.</a:t>
            </a:r>
            <a:endParaRPr sz="1100">
              <a:solidFill>
                <a:schemeClr val="dk1"/>
              </a:solidFill>
            </a:endParaRPr>
          </a:p>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[10]	E. Gomez-Orte and X. Belles, ‘MicroRNA-dependent metamorphosis in hemimetabolan insects’, </a:t>
            </a:r>
            <a:r>
              <a:rPr lang="en" sz="1100" i="1">
                <a:solidFill>
                  <a:schemeClr val="dk1"/>
                </a:solidFill>
              </a:rPr>
              <a:t>Proc Natl Acad Sci U S A</a:t>
            </a:r>
            <a:r>
              <a:rPr lang="en" sz="1100">
                <a:solidFill>
                  <a:schemeClr val="dk1"/>
                </a:solidFill>
              </a:rPr>
              <a:t>, vol. 106, no. 51, pp. 21678–21682, Dec. 2009, doi: 10.1073/PNAS.0907391106/SUPPL_FILE/0907391106SI.PDF.</a:t>
            </a:r>
            <a:endParaRPr sz="1100">
              <a:solidFill>
                <a:schemeClr val="dk1"/>
              </a:solidFill>
            </a:endParaRPr>
          </a:p>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[11]	L. Ling </a:t>
            </a:r>
            <a:r>
              <a:rPr lang="en" sz="1100" i="1">
                <a:solidFill>
                  <a:schemeClr val="dk1"/>
                </a:solidFill>
              </a:rPr>
              <a:t>et al.</a:t>
            </a:r>
            <a:r>
              <a:rPr lang="en" sz="1100">
                <a:solidFill>
                  <a:schemeClr val="dk1"/>
                </a:solidFill>
              </a:rPr>
              <a:t>, ‘MicroRNA Let-7 regulates molting and metamorphosis in the silkworm, Bombyx mori’, </a:t>
            </a:r>
            <a:r>
              <a:rPr lang="en" sz="1100" i="1">
                <a:solidFill>
                  <a:schemeClr val="dk1"/>
                </a:solidFill>
              </a:rPr>
              <a:t>Insect Biochem Mol Biol</a:t>
            </a:r>
            <a:r>
              <a:rPr lang="en" sz="1100">
                <a:solidFill>
                  <a:schemeClr val="dk1"/>
                </a:solidFill>
              </a:rPr>
              <a:t>, vol. 53, pp. 13–21, Oct. 2014, doi: 10.1016/J.IBMB.2014.06.011.</a:t>
            </a:r>
            <a:endParaRPr sz="1100">
              <a:solidFill>
                <a:schemeClr val="dk1"/>
              </a:solidFill>
            </a:endParaRPr>
          </a:p>
          <a:p>
            <a:pPr marL="406400" lvl="0" indent="-406400" algn="l" rtl="0">
              <a:lnSpc>
                <a:spcPct val="150000"/>
              </a:lnSpc>
              <a:spcBef>
                <a:spcPts val="1200"/>
              </a:spcBef>
              <a:spcAft>
                <a:spcPts val="1200"/>
              </a:spcAft>
              <a:buNone/>
            </a:pPr>
            <a:r>
              <a:rPr lang="en" sz="1100">
                <a:solidFill>
                  <a:schemeClr val="dk1"/>
                </a:solidFill>
              </a:rPr>
              <a:t>[12]	K. Tariq, W. Peng, G. Saccone, and H. Zhang, ‘Identification, characterization and target gene analysis of testicular microRNAs in the oriental fruit fly </a:t>
            </a:r>
            <a:r>
              <a:rPr lang="en" sz="1100" i="1">
                <a:solidFill>
                  <a:schemeClr val="dk1"/>
                </a:solidFill>
              </a:rPr>
              <a:t>Bactrocera dorsalis</a:t>
            </a:r>
            <a:r>
              <a:rPr lang="en" sz="1100">
                <a:solidFill>
                  <a:schemeClr val="dk1"/>
                </a:solidFill>
              </a:rPr>
              <a:t>’, </a:t>
            </a:r>
            <a:r>
              <a:rPr lang="en" sz="1100" i="1">
                <a:solidFill>
                  <a:schemeClr val="dk1"/>
                </a:solidFill>
              </a:rPr>
              <a:t>Insect Mol Biol</a:t>
            </a:r>
            <a:r>
              <a:rPr lang="en" sz="1100">
                <a:solidFill>
                  <a:schemeClr val="dk1"/>
                </a:solidFill>
              </a:rPr>
              <a:t>, vol. 25, no. 1, pp. 32–43, Feb. 2016, doi: 10.1111/imb.12196.</a:t>
            </a:r>
            <a:endParaRPr>
              <a:latin typeface="Old Standard TT"/>
              <a:ea typeface="Old Standard TT"/>
              <a:cs typeface="Old Standard TT"/>
              <a:sym typeface="Old Standard TT"/>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6"/>
          <p:cNvSpPr txBox="1"/>
          <p:nvPr/>
        </p:nvSpPr>
        <p:spPr>
          <a:xfrm>
            <a:off x="600075" y="450050"/>
            <a:ext cx="8025900" cy="4525200"/>
          </a:xfrm>
          <a:prstGeom prst="rect">
            <a:avLst/>
          </a:prstGeom>
          <a:noFill/>
          <a:ln>
            <a:noFill/>
          </a:ln>
        </p:spPr>
        <p:txBody>
          <a:bodyPr spcFirstLastPara="1" wrap="square" lIns="91425" tIns="91425" rIns="91425" bIns="91425" anchor="t" anchorCtr="0">
            <a:spAutoFit/>
          </a:bodyPr>
          <a:lstStyle/>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[13]	Y. Zhang </a:t>
            </a:r>
            <a:r>
              <a:rPr lang="en" sz="1100" i="1">
                <a:solidFill>
                  <a:schemeClr val="dk1"/>
                </a:solidFill>
              </a:rPr>
              <a:t>et al.</a:t>
            </a:r>
            <a:r>
              <a:rPr lang="en" sz="1100">
                <a:solidFill>
                  <a:schemeClr val="dk1"/>
                </a:solidFill>
              </a:rPr>
              <a:t>, ‘microRNA-309 targets the Homeobox gene </a:t>
            </a:r>
            <a:r>
              <a:rPr lang="en" sz="1100" i="1">
                <a:solidFill>
                  <a:schemeClr val="dk1"/>
                </a:solidFill>
              </a:rPr>
              <a:t>SIX4</a:t>
            </a:r>
            <a:r>
              <a:rPr lang="en" sz="1100">
                <a:solidFill>
                  <a:schemeClr val="dk1"/>
                </a:solidFill>
              </a:rPr>
              <a:t> and controls ovarian development in the mosquito </a:t>
            </a:r>
            <a:r>
              <a:rPr lang="en" sz="1100" i="1">
                <a:solidFill>
                  <a:schemeClr val="dk1"/>
                </a:solidFill>
              </a:rPr>
              <a:t>Aedes aegypti</a:t>
            </a:r>
            <a:r>
              <a:rPr lang="en" sz="1100">
                <a:solidFill>
                  <a:schemeClr val="dk1"/>
                </a:solidFill>
              </a:rPr>
              <a:t>’, </a:t>
            </a:r>
            <a:r>
              <a:rPr lang="en" sz="1100" i="1">
                <a:solidFill>
                  <a:schemeClr val="dk1"/>
                </a:solidFill>
              </a:rPr>
              <a:t>Proceedings of the National Academy of Sciences</a:t>
            </a:r>
            <a:r>
              <a:rPr lang="en" sz="1100">
                <a:solidFill>
                  <a:schemeClr val="dk1"/>
                </a:solidFill>
              </a:rPr>
              <a:t>, vol. 113, no. 33, Aug. 2016, doi: 10.1073/pnas.1609792113.</a:t>
            </a:r>
            <a:endParaRPr sz="1100">
              <a:solidFill>
                <a:schemeClr val="dk1"/>
              </a:solidFill>
            </a:endParaRPr>
          </a:p>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[14]	X. Zhang, Y. Zheng, G. Jagadeeswaran, R. Ren, R. Sunkar, and H. Jiang, ‘Identification of conserved and novel microRNAs in Manduca sexta and their possible roles in the expression regulation of immunity-related genes’, </a:t>
            </a:r>
            <a:r>
              <a:rPr lang="en" sz="1100" i="1">
                <a:solidFill>
                  <a:schemeClr val="dk1"/>
                </a:solidFill>
              </a:rPr>
              <a:t>Insect Biochem Mol Biol</a:t>
            </a:r>
            <a:r>
              <a:rPr lang="en" sz="1100">
                <a:solidFill>
                  <a:schemeClr val="dk1"/>
                </a:solidFill>
              </a:rPr>
              <a:t>, vol. 47, pp. 12–22, Apr. 2014, doi: 10.1016/j.ibmb.2014.01.008.</a:t>
            </a:r>
            <a:endParaRPr sz="1100">
              <a:solidFill>
                <a:schemeClr val="dk1"/>
              </a:solidFill>
            </a:endParaRPr>
          </a:p>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[15]	C. Yin </a:t>
            </a:r>
            <a:r>
              <a:rPr lang="en" sz="1100" i="1">
                <a:solidFill>
                  <a:schemeClr val="dk1"/>
                </a:solidFill>
              </a:rPr>
              <a:t>et al.</a:t>
            </a:r>
            <a:r>
              <a:rPr lang="en" sz="1100">
                <a:solidFill>
                  <a:schemeClr val="dk1"/>
                </a:solidFill>
              </a:rPr>
              <a:t>, ‘The genomic features of parasitism, Polyembryony and immune evasion in the endoparasitic wasp Macrocentrus cingulum’, </a:t>
            </a:r>
            <a:r>
              <a:rPr lang="en" sz="1100" i="1">
                <a:solidFill>
                  <a:schemeClr val="dk1"/>
                </a:solidFill>
              </a:rPr>
              <a:t>BMC Genomics</a:t>
            </a:r>
            <a:r>
              <a:rPr lang="en" sz="1100">
                <a:solidFill>
                  <a:schemeClr val="dk1"/>
                </a:solidFill>
              </a:rPr>
              <a:t>, vol. 19, no. 1, pp. 1–18, May 2018, doi: 10.1186/S12864-018-4783-X/FIGURES/6.</a:t>
            </a:r>
            <a:endParaRPr sz="1100">
              <a:solidFill>
                <a:schemeClr val="dk1"/>
              </a:solidFill>
            </a:endParaRPr>
          </a:p>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[16]	K. Etebari, M. H. Afrad, B. Tang, R. Silva, M. J. Furlong, and S. Asgari, ‘Involvement of microRNA miR-2b-3p in regulation of metabolic resistance to insecticides in </a:t>
            </a:r>
            <a:r>
              <a:rPr lang="en" sz="1100" i="1">
                <a:solidFill>
                  <a:schemeClr val="dk1"/>
                </a:solidFill>
              </a:rPr>
              <a:t>Plutella xylostella</a:t>
            </a:r>
            <a:r>
              <a:rPr lang="en" sz="1100">
                <a:solidFill>
                  <a:schemeClr val="dk1"/>
                </a:solidFill>
              </a:rPr>
              <a:t>’, </a:t>
            </a:r>
            <a:r>
              <a:rPr lang="en" sz="1100" i="1">
                <a:solidFill>
                  <a:schemeClr val="dk1"/>
                </a:solidFill>
              </a:rPr>
              <a:t>Insect Mol Biol</a:t>
            </a:r>
            <a:r>
              <a:rPr lang="en" sz="1100">
                <a:solidFill>
                  <a:schemeClr val="dk1"/>
                </a:solidFill>
              </a:rPr>
              <a:t>, vol. 27, no. 4, pp. 478–491, Aug. 2018, doi: 10.1111/imb.12387.</a:t>
            </a:r>
            <a:endParaRPr sz="1100">
              <a:solidFill>
                <a:schemeClr val="dk1"/>
              </a:solidFill>
            </a:endParaRPr>
          </a:p>
          <a:p>
            <a:pPr marL="406400" lvl="0" indent="-406400" algn="l" rtl="0">
              <a:lnSpc>
                <a:spcPct val="150000"/>
              </a:lnSpc>
              <a:spcBef>
                <a:spcPts val="1200"/>
              </a:spcBef>
              <a:spcAft>
                <a:spcPts val="1200"/>
              </a:spcAft>
              <a:buNone/>
            </a:pPr>
            <a:r>
              <a:rPr lang="en" sz="1100">
                <a:solidFill>
                  <a:schemeClr val="dk1"/>
                </a:solidFill>
              </a:rPr>
              <a:t>[17]	Y. Zhang </a:t>
            </a:r>
            <a:r>
              <a:rPr lang="en" sz="1100" i="1">
                <a:solidFill>
                  <a:schemeClr val="dk1"/>
                </a:solidFill>
              </a:rPr>
              <a:t>et al.</a:t>
            </a:r>
            <a:r>
              <a:rPr lang="en" sz="1100">
                <a:solidFill>
                  <a:schemeClr val="dk1"/>
                </a:solidFill>
              </a:rPr>
              <a:t>, ‘A </a:t>
            </a:r>
            <a:r>
              <a:rPr lang="en" sz="1100" i="1">
                <a:solidFill>
                  <a:schemeClr val="dk1"/>
                </a:solidFill>
              </a:rPr>
              <a:t>microRNA-1</a:t>
            </a:r>
            <a:r>
              <a:rPr lang="en" sz="1100">
                <a:solidFill>
                  <a:schemeClr val="dk1"/>
                </a:solidFill>
              </a:rPr>
              <a:t> gene, </a:t>
            </a:r>
            <a:r>
              <a:rPr lang="en" sz="1100" i="1">
                <a:solidFill>
                  <a:schemeClr val="dk1"/>
                </a:solidFill>
              </a:rPr>
              <a:t>tci-miR-1-3p</a:t>
            </a:r>
            <a:r>
              <a:rPr lang="en" sz="1100">
                <a:solidFill>
                  <a:schemeClr val="dk1"/>
                </a:solidFill>
              </a:rPr>
              <a:t> , is involved in cyflumetofen resistance by targeting a glutathione S-transferase gene, </a:t>
            </a:r>
            <a:r>
              <a:rPr lang="en" sz="1100" i="1">
                <a:solidFill>
                  <a:schemeClr val="dk1"/>
                </a:solidFill>
              </a:rPr>
              <a:t>TCGSTM4</a:t>
            </a:r>
            <a:r>
              <a:rPr lang="en" sz="1100">
                <a:solidFill>
                  <a:schemeClr val="dk1"/>
                </a:solidFill>
              </a:rPr>
              <a:t> , in </a:t>
            </a:r>
            <a:r>
              <a:rPr lang="en" sz="1100" i="1">
                <a:solidFill>
                  <a:schemeClr val="dk1"/>
                </a:solidFill>
              </a:rPr>
              <a:t>Tetranychus cinnabarinus</a:t>
            </a:r>
            <a:r>
              <a:rPr lang="en" sz="1100">
                <a:solidFill>
                  <a:schemeClr val="dk1"/>
                </a:solidFill>
              </a:rPr>
              <a:t>’, </a:t>
            </a:r>
            <a:r>
              <a:rPr lang="en" sz="1100" i="1">
                <a:solidFill>
                  <a:schemeClr val="dk1"/>
                </a:solidFill>
              </a:rPr>
              <a:t>Insect Mol Biol</a:t>
            </a:r>
            <a:r>
              <a:rPr lang="en" sz="1100">
                <a:solidFill>
                  <a:schemeClr val="dk1"/>
                </a:solidFill>
              </a:rPr>
              <a:t>, vol. 27, no. 3, pp. 352–364, Jun. 2018, doi: 10.1111/imb.12375.</a:t>
            </a:r>
            <a:endParaRPr>
              <a:latin typeface="Old Standard TT"/>
              <a:ea typeface="Old Standard TT"/>
              <a:cs typeface="Old Standard TT"/>
              <a:sym typeface="Old Standard TT"/>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27"/>
          <p:cNvSpPr txBox="1"/>
          <p:nvPr/>
        </p:nvSpPr>
        <p:spPr>
          <a:xfrm>
            <a:off x="632225" y="385775"/>
            <a:ext cx="7854600" cy="4271400"/>
          </a:xfrm>
          <a:prstGeom prst="rect">
            <a:avLst/>
          </a:prstGeom>
          <a:noFill/>
          <a:ln>
            <a:noFill/>
          </a:ln>
        </p:spPr>
        <p:txBody>
          <a:bodyPr spcFirstLastPara="1" wrap="square" lIns="91425" tIns="91425" rIns="91425" bIns="91425" anchor="t" anchorCtr="0">
            <a:spAutoFit/>
          </a:bodyPr>
          <a:lstStyle/>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18]	S. Jaiswal </a:t>
            </a:r>
            <a:r>
              <a:rPr lang="en" sz="1100" i="1">
                <a:solidFill>
                  <a:schemeClr val="dk1"/>
                </a:solidFill>
              </a:rPr>
              <a:t>et al.</a:t>
            </a:r>
            <a:r>
              <a:rPr lang="en" sz="1100">
                <a:solidFill>
                  <a:schemeClr val="dk1"/>
                </a:solidFill>
              </a:rPr>
              <a:t>, ‘Development of species specific putative miRNA and its target prediction tool in wheat (Triticum aestivum L.)’, </a:t>
            </a:r>
            <a:r>
              <a:rPr lang="en" sz="1100" i="1">
                <a:solidFill>
                  <a:schemeClr val="dk1"/>
                </a:solidFill>
              </a:rPr>
              <a:t>Scientific Reports 2019 9:1</a:t>
            </a:r>
            <a:r>
              <a:rPr lang="en" sz="1100">
                <a:solidFill>
                  <a:schemeClr val="dk1"/>
                </a:solidFill>
              </a:rPr>
              <a:t>, vol. 9, no. 1, pp. 1–12, Mar. 2019, doi: 10.1038/s41598-019-40333-y.</a:t>
            </a:r>
            <a:endParaRPr sz="1100">
              <a:solidFill>
                <a:schemeClr val="dk1"/>
              </a:solidFill>
            </a:endParaRPr>
          </a:p>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[19]	K. Y. Huang, T. Y. Lee, Y. C. Teng, and T. H. Chang, ‘ViralmiR: A support-vector-machine-based method for predicting viral microRNA precursors’, </a:t>
            </a:r>
            <a:r>
              <a:rPr lang="en" sz="1100" i="1">
                <a:solidFill>
                  <a:schemeClr val="dk1"/>
                </a:solidFill>
              </a:rPr>
              <a:t>BMC Bioinformatics</a:t>
            </a:r>
            <a:r>
              <a:rPr lang="en" sz="1100">
                <a:solidFill>
                  <a:schemeClr val="dk1"/>
                </a:solidFill>
              </a:rPr>
              <a:t>, vol. 16, no. 1, pp. 1–7, Jan. 2015, doi: 10.1186/1471-2105-16-S1-S9/TABLES/9.</a:t>
            </a:r>
            <a:endParaRPr sz="1100">
              <a:solidFill>
                <a:schemeClr val="dk1"/>
              </a:solidFill>
            </a:endParaRPr>
          </a:p>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[20]	C. Xue, F. Li, T. He, G. P. Liu, Y. Li, and X. Zhang, ‘Classification of real and pseudo microRNA precursors using local structure-sequence features and support vector machine’, </a:t>
            </a:r>
            <a:r>
              <a:rPr lang="en" sz="1100" i="1">
                <a:solidFill>
                  <a:schemeClr val="dk1"/>
                </a:solidFill>
              </a:rPr>
              <a:t>BMC Bioinformatics</a:t>
            </a:r>
            <a:r>
              <a:rPr lang="en" sz="1100">
                <a:solidFill>
                  <a:schemeClr val="dk1"/>
                </a:solidFill>
              </a:rPr>
              <a:t>, vol. 6, no. 1, pp. 1–7, Dec. 2005, doi: 10.1186/1471-2105-6-310/TABLES/3.</a:t>
            </a:r>
            <a:endParaRPr sz="1100">
              <a:solidFill>
                <a:schemeClr val="dk1"/>
              </a:solidFill>
            </a:endParaRPr>
          </a:p>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[21]	Md. E. Rahman, R. Islam, S. Islam, S. I. Mondal, and Md. R. Amin, ‘MiRANN: A reliable approach for improved classification of precursor microRNA using Artificial Neural Network model’, </a:t>
            </a:r>
            <a:r>
              <a:rPr lang="en" sz="1100" i="1">
                <a:solidFill>
                  <a:schemeClr val="dk1"/>
                </a:solidFill>
              </a:rPr>
              <a:t>Genomics</a:t>
            </a:r>
            <a:r>
              <a:rPr lang="en" sz="1100">
                <a:solidFill>
                  <a:schemeClr val="dk1"/>
                </a:solidFill>
              </a:rPr>
              <a:t>, vol. 99, no. 4, pp. 189–194, Apr. 2012, doi: 10.1016/j.ygeno.2012.02.001.</a:t>
            </a:r>
            <a:endParaRPr sz="1100">
              <a:solidFill>
                <a:schemeClr val="dk1"/>
              </a:solidFill>
            </a:endParaRPr>
          </a:p>
          <a:p>
            <a:pPr marL="406400" lvl="0" indent="-406400" algn="l" rtl="0">
              <a:lnSpc>
                <a:spcPct val="150000"/>
              </a:lnSpc>
              <a:spcBef>
                <a:spcPts val="1200"/>
              </a:spcBef>
              <a:spcAft>
                <a:spcPts val="1200"/>
              </a:spcAft>
              <a:buClr>
                <a:schemeClr val="dk1"/>
              </a:buClr>
              <a:buSzPts val="1100"/>
              <a:buFont typeface="Arial"/>
              <a:buNone/>
            </a:pPr>
            <a:r>
              <a:rPr lang="en" sz="1100">
                <a:solidFill>
                  <a:schemeClr val="dk1"/>
                </a:solidFill>
              </a:rPr>
              <a:t>[22]	P. Jiang, H. Wu, W. Wang, W. Ma, X. Sun, and Z. Lu, ‘MiPred: classification of real and pseudo microRNA precursors using random forest prediction model with combined features’, </a:t>
            </a:r>
            <a:r>
              <a:rPr lang="en" sz="1100" i="1">
                <a:solidFill>
                  <a:schemeClr val="dk1"/>
                </a:solidFill>
              </a:rPr>
              <a:t>Nucleic Acids Res</a:t>
            </a:r>
            <a:r>
              <a:rPr lang="en" sz="1100">
                <a:solidFill>
                  <a:schemeClr val="dk1"/>
                </a:solidFill>
              </a:rPr>
              <a:t>, vol. 35, no. suppl_2, pp. W339–W344, Jul. 2007, doi: 10.1093/NAR/GKM368.</a:t>
            </a:r>
            <a:endParaRPr>
              <a:latin typeface="Old Standard TT"/>
              <a:ea typeface="Old Standard TT"/>
              <a:cs typeface="Old Standard TT"/>
              <a:sym typeface="Old Standard TT"/>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8"/>
          <p:cNvSpPr txBox="1"/>
          <p:nvPr/>
        </p:nvSpPr>
        <p:spPr>
          <a:xfrm>
            <a:off x="471500" y="267900"/>
            <a:ext cx="8272500" cy="4833300"/>
          </a:xfrm>
          <a:prstGeom prst="rect">
            <a:avLst/>
          </a:prstGeom>
          <a:noFill/>
          <a:ln>
            <a:noFill/>
          </a:ln>
        </p:spPr>
        <p:txBody>
          <a:bodyPr spcFirstLastPara="1" wrap="square" lIns="91425" tIns="91425" rIns="91425" bIns="91425" anchor="t" anchorCtr="0">
            <a:spAutoFit/>
          </a:bodyPr>
          <a:lstStyle/>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[23]	K. L. S. Ng and S. K. Mishra, ‘De novo SVM classification of precursor microRNAs from genomic pseudo hairpins using global and intrinsic folding measures’, </a:t>
            </a:r>
            <a:r>
              <a:rPr lang="en" sz="1100" i="1">
                <a:solidFill>
                  <a:schemeClr val="dk1"/>
                </a:solidFill>
              </a:rPr>
              <a:t>Bioinformatics</a:t>
            </a:r>
            <a:r>
              <a:rPr lang="en" sz="1100">
                <a:solidFill>
                  <a:schemeClr val="dk1"/>
                </a:solidFill>
              </a:rPr>
              <a:t>, vol. 23, no. 11, pp. 1321–1330, Jun. 2007, doi: 10.1093/bioinformatics/btm026.</a:t>
            </a:r>
            <a:endParaRPr sz="1100">
              <a:solidFill>
                <a:schemeClr val="dk1"/>
              </a:solidFill>
            </a:endParaRPr>
          </a:p>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[24]	J. H. Xu, F. Li, and Q. F. Sun, ‘Identification of MicroRNA Precursors with Support Vector Machine and String Kernel’, </a:t>
            </a:r>
            <a:r>
              <a:rPr lang="en" sz="1100" i="1">
                <a:solidFill>
                  <a:schemeClr val="dk1"/>
                </a:solidFill>
              </a:rPr>
              <a:t>Genomics Proteomics Bioinformatics</a:t>
            </a:r>
            <a:r>
              <a:rPr lang="en" sz="1100">
                <a:solidFill>
                  <a:schemeClr val="dk1"/>
                </a:solidFill>
              </a:rPr>
              <a:t>, vol. 6, no. 2, pp. 121–128, Jan. 2008, doi: 10.1016/S1672-0229(08)60027-3.</a:t>
            </a:r>
            <a:endParaRPr sz="1100">
              <a:solidFill>
                <a:schemeClr val="dk1"/>
              </a:solidFill>
            </a:endParaRPr>
          </a:p>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[25]	J. Chen, X. Wang, and B. Liu, ‘iMiRNA-SSF: Improving the Identification of MicroRNA Precursors by Combining Negative Sets with Different Distributions’, </a:t>
            </a:r>
            <a:r>
              <a:rPr lang="en" sz="1100" i="1">
                <a:solidFill>
                  <a:schemeClr val="dk1"/>
                </a:solidFill>
              </a:rPr>
              <a:t>Scientific Reports 2016 6:1</a:t>
            </a:r>
            <a:r>
              <a:rPr lang="en" sz="1100">
                <a:solidFill>
                  <a:schemeClr val="dk1"/>
                </a:solidFill>
              </a:rPr>
              <a:t>, vol. 6, no. 1, pp. 1–10, Jan. 2016, doi: 10.1038/srep19062.</a:t>
            </a:r>
            <a:endParaRPr sz="1100">
              <a:solidFill>
                <a:schemeClr val="dk1"/>
              </a:solidFill>
            </a:endParaRPr>
          </a:p>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[26]	X. Fu </a:t>
            </a:r>
            <a:r>
              <a:rPr lang="en" sz="1100" i="1">
                <a:solidFill>
                  <a:schemeClr val="dk1"/>
                </a:solidFill>
              </a:rPr>
              <a:t>et al.</a:t>
            </a:r>
            <a:r>
              <a:rPr lang="en" sz="1100">
                <a:solidFill>
                  <a:schemeClr val="dk1"/>
                </a:solidFill>
              </a:rPr>
              <a:t>, ‘Improved Pre-miRNAs Identification Through Mutual Information of Pre-miRNA Sequences and Structures’, </a:t>
            </a:r>
            <a:r>
              <a:rPr lang="en" sz="1100" i="1">
                <a:solidFill>
                  <a:schemeClr val="dk1"/>
                </a:solidFill>
              </a:rPr>
              <a:t>Front Genet</a:t>
            </a:r>
            <a:r>
              <a:rPr lang="en" sz="1100">
                <a:solidFill>
                  <a:schemeClr val="dk1"/>
                </a:solidFill>
              </a:rPr>
              <a:t>, vol. 10, Feb. 2019, doi: 10.3389/fgene.2019.00119.</a:t>
            </a:r>
            <a:endParaRPr sz="1100">
              <a:solidFill>
                <a:schemeClr val="dk1"/>
              </a:solidFill>
            </a:endParaRPr>
          </a:p>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[27]	J. Allmer and M. Yousef, ‘Computational methods for ab initio detection of microRNAs’, </a:t>
            </a:r>
            <a:r>
              <a:rPr lang="en" sz="1100" i="1">
                <a:solidFill>
                  <a:schemeClr val="dk1"/>
                </a:solidFill>
              </a:rPr>
              <a:t>Front Genet</a:t>
            </a:r>
            <a:r>
              <a:rPr lang="en" sz="1100">
                <a:solidFill>
                  <a:schemeClr val="dk1"/>
                </a:solidFill>
              </a:rPr>
              <a:t>, vol. 3, no. OCT, p. 209, 2012, doi: 10.3389/FGENE.2012.00209/BIBTEX.</a:t>
            </a:r>
            <a:endParaRPr sz="1100">
              <a:solidFill>
                <a:schemeClr val="dk1"/>
              </a:solidFill>
            </a:endParaRPr>
          </a:p>
          <a:p>
            <a:pPr marL="406400" lvl="0" indent="-406400" algn="l" rtl="0">
              <a:lnSpc>
                <a:spcPct val="150000"/>
              </a:lnSpc>
              <a:spcBef>
                <a:spcPts val="1200"/>
              </a:spcBef>
              <a:spcAft>
                <a:spcPts val="0"/>
              </a:spcAft>
              <a:buClr>
                <a:schemeClr val="dk1"/>
              </a:buClr>
              <a:buSzPts val="1100"/>
              <a:buFont typeface="Arial"/>
              <a:buNone/>
            </a:pPr>
            <a:r>
              <a:rPr lang="en" sz="1100">
                <a:solidFill>
                  <a:schemeClr val="dk1"/>
                </a:solidFill>
              </a:rPr>
              <a:t>[28]	C. P. C. Gomes, J. H. Cho, L. Hood, O. L. Franco, R. W. Pereira, and K. Wang, ‘A review of computational tools in microRNA discovery’, </a:t>
            </a:r>
            <a:r>
              <a:rPr lang="en" sz="1100" i="1">
                <a:solidFill>
                  <a:schemeClr val="dk1"/>
                </a:solidFill>
              </a:rPr>
              <a:t>Front Genet</a:t>
            </a:r>
            <a:r>
              <a:rPr lang="en" sz="1100">
                <a:solidFill>
                  <a:schemeClr val="dk1"/>
                </a:solidFill>
              </a:rPr>
              <a:t>, vol. 4, no. MAY, p. 81, 2013, doi: 10.3389/FGENE.2013.00081/BIBTEX.</a:t>
            </a:r>
            <a:endParaRPr sz="1100">
              <a:solidFill>
                <a:schemeClr val="dk1"/>
              </a:solidFill>
            </a:endParaRPr>
          </a:p>
          <a:p>
            <a:pPr marL="406400" lvl="0" indent="-406400" algn="l" rtl="0">
              <a:lnSpc>
                <a:spcPct val="150000"/>
              </a:lnSpc>
              <a:spcBef>
                <a:spcPts val="1200"/>
              </a:spcBef>
              <a:spcAft>
                <a:spcPts val="1200"/>
              </a:spcAft>
              <a:buClr>
                <a:schemeClr val="dk1"/>
              </a:buClr>
              <a:buSzPts val="1100"/>
              <a:buFont typeface="Arial"/>
              <a:buNone/>
            </a:pPr>
            <a:r>
              <a:rPr lang="en" sz="1100">
                <a:solidFill>
                  <a:schemeClr val="dk1"/>
                </a:solidFill>
              </a:rPr>
              <a:t>[29]	E. Maniataki and Z. Mourelatos, ‘A human, ATP-independent, RISC assembly machine fueled by pre-miRNA’, </a:t>
            </a:r>
            <a:r>
              <a:rPr lang="en" sz="1100" i="1">
                <a:solidFill>
                  <a:schemeClr val="dk1"/>
                </a:solidFill>
              </a:rPr>
              <a:t>Genes Dev</a:t>
            </a:r>
            <a:r>
              <a:rPr lang="en" sz="1100">
                <a:solidFill>
                  <a:schemeClr val="dk1"/>
                </a:solidFill>
              </a:rPr>
              <a:t>, vol. 19, no. 24, pp. 2979–2990, Dec. 2005, doi: 10.1101/GAD.1384005.</a:t>
            </a:r>
            <a:endParaRPr>
              <a:latin typeface="Old Standard TT"/>
              <a:ea typeface="Old Standard TT"/>
              <a:cs typeface="Old Standard TT"/>
              <a:sym typeface="Old Standard T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smtClean="0"/>
              <a:t>Objective</a:t>
            </a:r>
            <a:endParaRPr lang="en-IN" dirty="0"/>
          </a:p>
        </p:txBody>
      </p:sp>
    </p:spTree>
    <p:extLst>
      <p:ext uri="{BB962C8B-B14F-4D97-AF65-F5344CB8AC3E}">
        <p14:creationId xmlns:p14="http://schemas.microsoft.com/office/powerpoint/2010/main" val="40954500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699" y="1075406"/>
            <a:ext cx="8575991" cy="1501539"/>
          </a:xfrm>
        </p:spPr>
        <p:txBody>
          <a:bodyPr/>
          <a:lstStyle/>
          <a:p>
            <a:r>
              <a:rPr lang="en-IN" sz="1800" dirty="0" smtClean="0"/>
              <a:t>To analyse the variations of different parameters used in creation of ML methods for pre-miRNA prediction, in various classes of organisms.</a:t>
            </a:r>
            <a:endParaRPr lang="en-IN" sz="1800" dirty="0"/>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4327525" y="2327275"/>
            <a:ext cx="487363" cy="487363"/>
          </a:xfrm>
          <a:prstGeom prst="rect">
            <a:avLst/>
          </a:prstGeom>
        </p:spPr>
      </p:pic>
    </p:spTree>
    <p:extLst>
      <p:ext uri="{BB962C8B-B14F-4D97-AF65-F5344CB8AC3E}">
        <p14:creationId xmlns:p14="http://schemas.microsoft.com/office/powerpoint/2010/main" val="162822776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0148"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4"/>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Introduction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0"/>
        <p:cNvGrpSpPr/>
        <p:nvPr/>
      </p:nvGrpSpPr>
      <p:grpSpPr>
        <a:xfrm>
          <a:off x="0" y="0"/>
          <a:ext cx="0" cy="0"/>
          <a:chOff x="0" y="0"/>
          <a:chExt cx="0" cy="0"/>
        </a:xfrm>
      </p:grpSpPr>
      <p:sp>
        <p:nvSpPr>
          <p:cNvPr id="71" name="Google Shape;71;p15"/>
          <p:cNvSpPr txBox="1"/>
          <p:nvPr/>
        </p:nvSpPr>
        <p:spPr>
          <a:xfrm>
            <a:off x="537600" y="289350"/>
            <a:ext cx="8068800" cy="3709500"/>
          </a:xfrm>
          <a:prstGeom prst="rect">
            <a:avLst/>
          </a:prstGeom>
          <a:noFill/>
          <a:ln>
            <a:noFill/>
          </a:ln>
        </p:spPr>
        <p:txBody>
          <a:bodyPr spcFirstLastPara="1" wrap="square" lIns="91425" tIns="91425" rIns="91425" bIns="91425" anchor="t" anchorCtr="0">
            <a:spAutoFit/>
          </a:bodyPr>
          <a:lstStyle/>
          <a:p>
            <a:pPr marL="457200" lvl="0" indent="-349250" algn="l" rtl="0">
              <a:lnSpc>
                <a:spcPct val="150000"/>
              </a:lnSpc>
              <a:spcBef>
                <a:spcPts val="0"/>
              </a:spcBef>
              <a:spcAft>
                <a:spcPts val="0"/>
              </a:spcAft>
              <a:buClr>
                <a:schemeClr val="dk1"/>
              </a:buClr>
              <a:buSzPts val="1900"/>
              <a:buFont typeface="Times New Roman"/>
              <a:buChar char="●"/>
            </a:pPr>
            <a:r>
              <a:rPr lang="en" sz="1900">
                <a:solidFill>
                  <a:schemeClr val="dk1"/>
                </a:solidFill>
                <a:latin typeface="Times New Roman"/>
                <a:ea typeface="Times New Roman"/>
                <a:cs typeface="Times New Roman"/>
                <a:sym typeface="Times New Roman"/>
              </a:rPr>
              <a:t>MicroRNAs are non coding RNA.</a:t>
            </a:r>
            <a:endParaRPr sz="1900">
              <a:solidFill>
                <a:schemeClr val="dk1"/>
              </a:solidFill>
              <a:latin typeface="Times New Roman"/>
              <a:ea typeface="Times New Roman"/>
              <a:cs typeface="Times New Roman"/>
              <a:sym typeface="Times New Roman"/>
            </a:endParaRPr>
          </a:p>
          <a:p>
            <a:pPr marL="457200" lvl="0" indent="-349250" algn="l" rtl="0">
              <a:lnSpc>
                <a:spcPct val="150000"/>
              </a:lnSpc>
              <a:spcBef>
                <a:spcPts val="0"/>
              </a:spcBef>
              <a:spcAft>
                <a:spcPts val="0"/>
              </a:spcAft>
              <a:buClr>
                <a:schemeClr val="dk1"/>
              </a:buClr>
              <a:buSzPts val="1900"/>
              <a:buFont typeface="Times New Roman"/>
              <a:buChar char="●"/>
            </a:pPr>
            <a:r>
              <a:rPr lang="en" sz="1900">
                <a:solidFill>
                  <a:schemeClr val="dk1"/>
                </a:solidFill>
                <a:latin typeface="Times New Roman"/>
                <a:ea typeface="Times New Roman"/>
                <a:cs typeface="Times New Roman"/>
                <a:sym typeface="Times New Roman"/>
              </a:rPr>
              <a:t>MicroRNAs control gene expressions.</a:t>
            </a:r>
            <a:endParaRPr sz="1900">
              <a:solidFill>
                <a:schemeClr val="dk1"/>
              </a:solidFill>
              <a:latin typeface="Times New Roman"/>
              <a:ea typeface="Times New Roman"/>
              <a:cs typeface="Times New Roman"/>
              <a:sym typeface="Times New Roman"/>
            </a:endParaRPr>
          </a:p>
          <a:p>
            <a:pPr marL="457200" lvl="0" indent="-349250" algn="l" rtl="0">
              <a:lnSpc>
                <a:spcPct val="150000"/>
              </a:lnSpc>
              <a:spcBef>
                <a:spcPts val="0"/>
              </a:spcBef>
              <a:spcAft>
                <a:spcPts val="0"/>
              </a:spcAft>
              <a:buClr>
                <a:schemeClr val="dk1"/>
              </a:buClr>
              <a:buSzPts val="1900"/>
              <a:buFont typeface="Times New Roman"/>
              <a:buChar char="●"/>
            </a:pPr>
            <a:r>
              <a:rPr lang="en" sz="1200">
                <a:solidFill>
                  <a:schemeClr val="dk1"/>
                </a:solidFill>
                <a:latin typeface="Times New Roman"/>
                <a:ea typeface="Times New Roman"/>
                <a:cs typeface="Times New Roman"/>
                <a:sym typeface="Times New Roman"/>
              </a:rPr>
              <a:t>.</a:t>
            </a:r>
            <a:r>
              <a:rPr lang="en" sz="1900">
                <a:solidFill>
                  <a:schemeClr val="dk1"/>
                </a:solidFill>
                <a:latin typeface="Times New Roman"/>
                <a:ea typeface="Times New Roman"/>
                <a:cs typeface="Times New Roman"/>
                <a:sym typeface="Times New Roman"/>
              </a:rPr>
              <a:t>Long primary miRNAs that are capped and tailless like mRNAs are produced by RNA Pol II and III in the nucleus.</a:t>
            </a:r>
            <a:endParaRPr sz="1900">
              <a:solidFill>
                <a:schemeClr val="dk1"/>
              </a:solidFill>
              <a:latin typeface="Times New Roman"/>
              <a:ea typeface="Times New Roman"/>
              <a:cs typeface="Times New Roman"/>
              <a:sym typeface="Times New Roman"/>
            </a:endParaRPr>
          </a:p>
          <a:p>
            <a:pPr marL="457200" lvl="0" indent="-393700" algn="l" rtl="0">
              <a:lnSpc>
                <a:spcPct val="150000"/>
              </a:lnSpc>
              <a:spcBef>
                <a:spcPts val="0"/>
              </a:spcBef>
              <a:spcAft>
                <a:spcPts val="0"/>
              </a:spcAft>
              <a:buClr>
                <a:schemeClr val="dk1"/>
              </a:buClr>
              <a:buSzPts val="2600"/>
              <a:buFont typeface="Times New Roman"/>
              <a:buChar char="●"/>
            </a:pPr>
            <a:r>
              <a:rPr lang="en" sz="1900">
                <a:solidFill>
                  <a:schemeClr val="dk1"/>
                </a:solidFill>
                <a:latin typeface="Times New Roman"/>
                <a:ea typeface="Times New Roman"/>
                <a:cs typeface="Times New Roman"/>
                <a:sym typeface="Times New Roman"/>
              </a:rPr>
              <a:t>They normally have a length of 22 bp and bind to target mRNAs 3' untranslated region (3' UTR) to cause mRNA degradation and translational repression </a:t>
            </a:r>
            <a:endParaRPr sz="1900">
              <a:solidFill>
                <a:schemeClr val="dk1"/>
              </a:solidFill>
              <a:latin typeface="Times New Roman"/>
              <a:ea typeface="Times New Roman"/>
              <a:cs typeface="Times New Roman"/>
              <a:sym typeface="Times New Roman"/>
            </a:endParaRPr>
          </a:p>
          <a:p>
            <a:pPr marL="457200" lvl="0" indent="0" algn="l" rtl="0">
              <a:lnSpc>
                <a:spcPct val="150000"/>
              </a:lnSpc>
              <a:spcBef>
                <a:spcPts val="0"/>
              </a:spcBef>
              <a:spcAft>
                <a:spcPts val="0"/>
              </a:spcAft>
              <a:buNone/>
            </a:pPr>
            <a:endParaRPr sz="1900">
              <a:solidFill>
                <a:schemeClr val="dk1"/>
              </a:solidFill>
              <a:latin typeface="Times New Roman"/>
              <a:ea typeface="Times New Roman"/>
              <a:cs typeface="Times New Roman"/>
              <a:sym typeface="Times New Roman"/>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6821343" y="609312"/>
            <a:ext cx="487363" cy="487363"/>
          </a:xfrm>
          <a:prstGeom prst="rect">
            <a:avLst/>
          </a:prstGeom>
        </p:spPr>
      </p:pic>
      <p:pic>
        <p:nvPicPr>
          <p:cNvPr id="4"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6765925" y="3755168"/>
            <a:ext cx="487363" cy="487363"/>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8711"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92501" fill="hold"/>
                                        <p:tgtEl>
                                          <p:spTgt spid="4"/>
                                        </p:tgtEl>
                                      </p:cBhvr>
                                    </p:cmd>
                                  </p:childTnLst>
                                </p:cTn>
                              </p:par>
                            </p:childTnLst>
                          </p:cTn>
                        </p:par>
                      </p:childTnLst>
                    </p:cTn>
                  </p:par>
                </p:childTnLst>
              </p:cTn>
              <p:nextCondLst>
                <p:cond evt="onClick" delay="0">
                  <p:tgtEl>
                    <p:spTgt spid="4"/>
                  </p:tgtEl>
                </p:cond>
              </p:nextCondLst>
            </p:seq>
            <p:audio>
              <p:cMediaNode vol="80000">
                <p:cTn id="13"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512700" y="2118325"/>
            <a:ext cx="8118600" cy="1522800"/>
          </a:xfrm>
          <a:prstGeom prst="rect">
            <a:avLst/>
          </a:prstGeom>
        </p:spPr>
        <p:txBody>
          <a:bodyPr spcFirstLastPara="1" wrap="square" lIns="91425" tIns="91425" rIns="91425" bIns="91425" anchor="b" anchorCtr="0">
            <a:noAutofit/>
          </a:bodyPr>
          <a:lstStyle/>
          <a:p>
            <a:pPr marL="0" lvl="0" indent="0" algn="l" rtl="0">
              <a:lnSpc>
                <a:spcPct val="150000"/>
              </a:lnSpc>
              <a:spcBef>
                <a:spcPts val="1200"/>
              </a:spcBef>
              <a:spcAft>
                <a:spcPts val="0"/>
              </a:spcAft>
              <a:buClr>
                <a:schemeClr val="dk1"/>
              </a:buClr>
              <a:buSzPts val="1100"/>
              <a:buFont typeface="Arial"/>
              <a:buNone/>
            </a:pPr>
            <a:r>
              <a:rPr lang="en" sz="1800" b="1">
                <a:solidFill>
                  <a:schemeClr val="dk1"/>
                </a:solidFill>
                <a:latin typeface="Arial"/>
                <a:ea typeface="Arial"/>
                <a:cs typeface="Arial"/>
                <a:sym typeface="Arial"/>
              </a:rPr>
              <a:t>Material and</a:t>
            </a:r>
            <a:endParaRPr sz="1800" b="1">
              <a:solidFill>
                <a:schemeClr val="dk1"/>
              </a:solidFill>
              <a:latin typeface="Arial"/>
              <a:ea typeface="Arial"/>
              <a:cs typeface="Arial"/>
              <a:sym typeface="Arial"/>
            </a:endParaRPr>
          </a:p>
          <a:p>
            <a:pPr marL="0" lvl="0" indent="0" algn="l" rtl="0">
              <a:lnSpc>
                <a:spcPct val="150000"/>
              </a:lnSpc>
              <a:spcBef>
                <a:spcPts val="1200"/>
              </a:spcBef>
              <a:spcAft>
                <a:spcPts val="0"/>
              </a:spcAft>
              <a:buClr>
                <a:schemeClr val="dk1"/>
              </a:buClr>
              <a:buSzPts val="1100"/>
              <a:buFont typeface="Arial"/>
              <a:buNone/>
            </a:pPr>
            <a:r>
              <a:rPr lang="en" sz="1800" b="1">
                <a:solidFill>
                  <a:schemeClr val="dk1"/>
                </a:solidFill>
                <a:latin typeface="Arial"/>
                <a:ea typeface="Arial"/>
                <a:cs typeface="Arial"/>
                <a:sym typeface="Arial"/>
              </a:rPr>
              <a:t>Material and Methods:</a:t>
            </a:r>
            <a:endParaRPr sz="1800" b="1">
              <a:solidFill>
                <a:schemeClr val="dk1"/>
              </a:solidFill>
              <a:latin typeface="Arial"/>
              <a:ea typeface="Arial"/>
              <a:cs typeface="Arial"/>
              <a:sym typeface="Arial"/>
            </a:endParaRPr>
          </a:p>
          <a:p>
            <a:pPr marL="0" lvl="0" indent="0" algn="l" rtl="0">
              <a:lnSpc>
                <a:spcPct val="150000"/>
              </a:lnSpc>
              <a:spcBef>
                <a:spcPts val="1200"/>
              </a:spcBef>
              <a:spcAft>
                <a:spcPts val="0"/>
              </a:spcAft>
              <a:buClr>
                <a:schemeClr val="dk1"/>
              </a:buClr>
              <a:buSzPts val="1100"/>
              <a:buFont typeface="Arial"/>
              <a:buNone/>
            </a:pPr>
            <a:r>
              <a:rPr lang="en" sz="3900" b="1">
                <a:solidFill>
                  <a:schemeClr val="lt1"/>
                </a:solidFill>
                <a:latin typeface="Arial"/>
                <a:ea typeface="Arial"/>
                <a:cs typeface="Arial"/>
                <a:sym typeface="Arial"/>
              </a:rPr>
              <a:t>Material and Methods:</a:t>
            </a:r>
            <a:endParaRPr sz="4500" b="1">
              <a:solidFill>
                <a:schemeClr val="lt1"/>
              </a:solidFill>
              <a:latin typeface="Arial"/>
              <a:ea typeface="Arial"/>
              <a:cs typeface="Arial"/>
              <a:sym typeface="Arial"/>
            </a:endParaRPr>
          </a:p>
          <a:p>
            <a:pPr marL="0" lvl="0" indent="0" algn="l" rtl="0">
              <a:spcBef>
                <a:spcPts val="1200"/>
              </a:spcBef>
              <a:spcAft>
                <a:spcPts val="0"/>
              </a:spcAft>
              <a:buNone/>
            </a:pPr>
            <a:endParaRPr>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Google Shape;81;p17"/>
          <p:cNvSpPr txBox="1">
            <a:spLocks noGrp="1"/>
          </p:cNvSpPr>
          <p:nvPr>
            <p:ph type="body" idx="4294967295"/>
          </p:nvPr>
        </p:nvSpPr>
        <p:spPr>
          <a:xfrm>
            <a:off x="460350" y="445025"/>
            <a:ext cx="8229900" cy="42699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1200"/>
              </a:spcBef>
              <a:spcAft>
                <a:spcPts val="0"/>
              </a:spcAft>
              <a:buSzPts val="1800"/>
              <a:buChar char="●"/>
            </a:pPr>
            <a:r>
              <a:rPr lang="en" dirty="0"/>
              <a:t>We collected important data of Insects, Aves, Amphibia, Mammalia, Reptilia ,Rumins, Rice and Humans.</a:t>
            </a:r>
            <a:endParaRPr dirty="0"/>
          </a:p>
          <a:p>
            <a:pPr marL="457200" lvl="0" indent="-342900" algn="l" rtl="0">
              <a:spcBef>
                <a:spcPts val="0"/>
              </a:spcBef>
              <a:spcAft>
                <a:spcPts val="0"/>
              </a:spcAft>
              <a:buSzPts val="1800"/>
              <a:buChar char="●"/>
            </a:pPr>
            <a:r>
              <a:rPr lang="en" dirty="0">
                <a:latin typeface="Times New Roman"/>
                <a:ea typeface="Times New Roman"/>
                <a:cs typeface="Times New Roman"/>
                <a:sym typeface="Times New Roman"/>
              </a:rPr>
              <a:t>. We split the dataset into two parts train and test.</a:t>
            </a:r>
            <a:endParaRPr dirty="0">
              <a:latin typeface="Times New Roman"/>
              <a:ea typeface="Times New Roman"/>
              <a:cs typeface="Times New Roman"/>
              <a:sym typeface="Times New Roman"/>
            </a:endParaRPr>
          </a:p>
          <a:p>
            <a:pPr marL="457200" lvl="0" indent="-342900" algn="l" rtl="0">
              <a:spcBef>
                <a:spcPts val="1600"/>
              </a:spcBef>
              <a:spcAft>
                <a:spcPts val="0"/>
              </a:spcAft>
              <a:buSzPts val="1800"/>
              <a:buFont typeface="Times New Roman"/>
              <a:buChar char="●"/>
            </a:pPr>
            <a:r>
              <a:rPr lang="en" dirty="0">
                <a:solidFill>
                  <a:srgbClr val="202124"/>
                </a:solidFill>
                <a:latin typeface="Times New Roman"/>
                <a:ea typeface="Times New Roman"/>
                <a:cs typeface="Times New Roman"/>
                <a:sym typeface="Times New Roman"/>
              </a:rPr>
              <a:t>We used Synthetic Minority Oversampling Technique (SMOTE) for balancing the unbalanced data.</a:t>
            </a:r>
            <a:endParaRPr dirty="0">
              <a:latin typeface="Times New Roman"/>
              <a:ea typeface="Times New Roman"/>
              <a:cs typeface="Times New Roman"/>
              <a:sym typeface="Times New Roman"/>
            </a:endParaRPr>
          </a:p>
          <a:p>
            <a:pPr marL="457200" lvl="0" indent="-342900" algn="l" rtl="0">
              <a:spcBef>
                <a:spcPts val="1600"/>
              </a:spcBef>
              <a:spcAft>
                <a:spcPts val="0"/>
              </a:spcAft>
              <a:buSzPts val="1800"/>
              <a:buChar char="●"/>
            </a:pPr>
            <a:r>
              <a:rPr lang="en" dirty="0"/>
              <a:t>After that, </a:t>
            </a:r>
            <a:r>
              <a:rPr lang="en" dirty="0">
                <a:solidFill>
                  <a:srgbClr val="202124"/>
                </a:solidFill>
                <a:latin typeface="Times New Roman"/>
                <a:ea typeface="Times New Roman"/>
                <a:cs typeface="Times New Roman"/>
                <a:sym typeface="Times New Roman"/>
              </a:rPr>
              <a:t>Principal Component Analysis (PCA) was used to extract meaningful features</a:t>
            </a:r>
            <a:r>
              <a:rPr lang="en" dirty="0"/>
              <a:t>.</a:t>
            </a:r>
            <a:endParaRPr dirty="0"/>
          </a:p>
          <a:p>
            <a:pPr marL="457200" lvl="0" indent="-342900" algn="l" rtl="0">
              <a:spcBef>
                <a:spcPts val="1600"/>
              </a:spcBef>
              <a:spcAft>
                <a:spcPts val="1600"/>
              </a:spcAft>
              <a:buSzPts val="1800"/>
              <a:buChar char="●"/>
            </a:pPr>
            <a:r>
              <a:rPr lang="en" dirty="0"/>
              <a:t>And then we used </a:t>
            </a:r>
            <a:r>
              <a:rPr lang="en" dirty="0">
                <a:latin typeface="Times New Roman"/>
                <a:ea typeface="Times New Roman"/>
                <a:cs typeface="Times New Roman"/>
                <a:sym typeface="Times New Roman"/>
              </a:rPr>
              <a:t>XGBoost model for prediction.</a:t>
            </a:r>
            <a:endParaRPr dirty="0"/>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978198" y="2639002"/>
            <a:ext cx="487363" cy="487363"/>
          </a:xfrm>
          <a:prstGeom prst="rect">
            <a:avLst/>
          </a:prstGeom>
        </p:spPr>
      </p:pic>
      <p:pic>
        <p:nvPicPr>
          <p:cNvPr id="3" name="Recorded Sound">
            <a:hlinkClick r:id="" action="ppaction://media"/>
          </p:cNvPr>
          <p:cNvPicPr>
            <a:picLocks noChangeAspect="1"/>
          </p:cNvPicPr>
          <p:nvPr>
            <a:audioFile r:link="rId4"/>
            <p:extLst>
              <p:ext uri="{DAA4B4D4-6D71-4841-9C94-3DE7FCFB9230}">
                <p14:media xmlns:p14="http://schemas.microsoft.com/office/powerpoint/2010/main" r:embed="rId3"/>
              </p:ext>
            </p:extLst>
          </p:nvPr>
        </p:nvPicPr>
        <p:blipFill>
          <a:blip r:embed="rId7"/>
          <a:stretch>
            <a:fillRect/>
          </a:stretch>
        </p:blipFill>
        <p:spPr>
          <a:xfrm>
            <a:off x="6835198" y="3719657"/>
            <a:ext cx="487363" cy="487363"/>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4816"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9622" fill="hold"/>
                                        <p:tgtEl>
                                          <p:spTgt spid="3"/>
                                        </p:tgtEl>
                                      </p:cBhvr>
                                    </p:cmd>
                                  </p:childTnLst>
                                </p:cTn>
                              </p:par>
                            </p:childTnLst>
                          </p:cTn>
                        </p:par>
                      </p:childTnLst>
                    </p:cTn>
                  </p:par>
                </p:childTnLst>
              </p:cTn>
              <p:nextCondLst>
                <p:cond evt="onClick" delay="0">
                  <p:tgtEl>
                    <p:spTgt spid="3"/>
                  </p:tgtEl>
                </p:cond>
              </p:nextCondLst>
            </p:seq>
            <p:audio>
              <p:cMediaNode vol="80000">
                <p:cTn id="13"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8"/>
          <p:cNvSpPr txBox="1">
            <a:spLocks noGrp="1"/>
          </p:cNvSpPr>
          <p:nvPr>
            <p:ph type="title"/>
          </p:nvPr>
        </p:nvSpPr>
        <p:spPr>
          <a:xfrm>
            <a:off x="512700" y="1893300"/>
            <a:ext cx="8118600" cy="152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Result</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9"/>
          <p:cNvSpPr txBox="1"/>
          <p:nvPr/>
        </p:nvSpPr>
        <p:spPr>
          <a:xfrm>
            <a:off x="857250" y="578650"/>
            <a:ext cx="7779600" cy="4397100"/>
          </a:xfrm>
          <a:prstGeom prst="rect">
            <a:avLst/>
          </a:prstGeom>
          <a:noFill/>
          <a:ln>
            <a:noFill/>
          </a:ln>
        </p:spPr>
        <p:txBody>
          <a:bodyPr spcFirstLastPara="1" wrap="square" lIns="91425" tIns="91425" rIns="91425" bIns="91425" anchor="t" anchorCtr="0">
            <a:spAutoFit/>
          </a:bodyPr>
          <a:lstStyle/>
          <a:p>
            <a:pPr marL="0" lvl="0" indent="0" algn="l" rtl="0">
              <a:lnSpc>
                <a:spcPct val="150000"/>
              </a:lnSpc>
              <a:spcBef>
                <a:spcPts val="1200"/>
              </a:spcBef>
              <a:spcAft>
                <a:spcPts val="0"/>
              </a:spcAft>
              <a:buNone/>
            </a:pPr>
            <a:r>
              <a:rPr lang="en" sz="1800">
                <a:solidFill>
                  <a:schemeClr val="dk1"/>
                </a:solidFill>
              </a:rPr>
              <a:t>There are total of 111 features used in prediction of classes.After evaluation we got results as given below:-</a:t>
            </a:r>
            <a:endParaRPr sz="1800">
              <a:solidFill>
                <a:schemeClr val="dk1"/>
              </a:solidFill>
            </a:endParaRPr>
          </a:p>
          <a:p>
            <a:pPr marL="457200" lvl="0" indent="-342900" algn="l" rtl="0">
              <a:lnSpc>
                <a:spcPct val="150000"/>
              </a:lnSpc>
              <a:spcBef>
                <a:spcPts val="1200"/>
              </a:spcBef>
              <a:spcAft>
                <a:spcPts val="0"/>
              </a:spcAft>
              <a:buClr>
                <a:schemeClr val="dk1"/>
              </a:buClr>
              <a:buSzPts val="1800"/>
              <a:buChar char="●"/>
            </a:pPr>
            <a:r>
              <a:rPr lang="en" sz="1800">
                <a:solidFill>
                  <a:schemeClr val="dk1"/>
                </a:solidFill>
              </a:rPr>
              <a:t>·</a:t>
            </a:r>
            <a:r>
              <a:rPr lang="en" sz="1800">
                <a:solidFill>
                  <a:schemeClr val="dk1"/>
                </a:solidFill>
                <a:latin typeface="Times New Roman"/>
                <a:ea typeface="Times New Roman"/>
                <a:cs typeface="Times New Roman"/>
                <a:sym typeface="Times New Roman"/>
              </a:rPr>
              <a:t>       </a:t>
            </a:r>
            <a:r>
              <a:rPr lang="en" sz="1800">
                <a:solidFill>
                  <a:schemeClr val="dk1"/>
                </a:solidFill>
              </a:rPr>
              <a:t>Insects has highest Sensitivity</a:t>
            </a:r>
            <a:endParaRPr sz="1800">
              <a:solidFill>
                <a:schemeClr val="dk1"/>
              </a:solidFill>
            </a:endParaRPr>
          </a:p>
          <a:p>
            <a:pPr marL="457200" lvl="0" indent="-342900" algn="l" rtl="0">
              <a:lnSpc>
                <a:spcPct val="150000"/>
              </a:lnSpc>
              <a:spcBef>
                <a:spcPts val="0"/>
              </a:spcBef>
              <a:spcAft>
                <a:spcPts val="0"/>
              </a:spcAft>
              <a:buClr>
                <a:schemeClr val="dk1"/>
              </a:buClr>
              <a:buSzPts val="1800"/>
              <a:buChar char="●"/>
            </a:pPr>
            <a:r>
              <a:rPr lang="en" sz="1800">
                <a:solidFill>
                  <a:schemeClr val="dk1"/>
                </a:solidFill>
              </a:rPr>
              <a:t>·</a:t>
            </a:r>
            <a:r>
              <a:rPr lang="en" sz="1800">
                <a:solidFill>
                  <a:schemeClr val="dk1"/>
                </a:solidFill>
                <a:latin typeface="Times New Roman"/>
                <a:ea typeface="Times New Roman"/>
                <a:cs typeface="Times New Roman"/>
                <a:sym typeface="Times New Roman"/>
              </a:rPr>
              <a:t>       </a:t>
            </a:r>
            <a:r>
              <a:rPr lang="en" sz="1800">
                <a:solidFill>
                  <a:schemeClr val="dk1"/>
                </a:solidFill>
              </a:rPr>
              <a:t>Rice has highest Specificity</a:t>
            </a:r>
            <a:endParaRPr sz="1800">
              <a:solidFill>
                <a:schemeClr val="dk1"/>
              </a:solidFill>
            </a:endParaRPr>
          </a:p>
          <a:p>
            <a:pPr marL="457200" lvl="0" indent="-342900" algn="l" rtl="0">
              <a:lnSpc>
                <a:spcPct val="150000"/>
              </a:lnSpc>
              <a:spcBef>
                <a:spcPts val="0"/>
              </a:spcBef>
              <a:spcAft>
                <a:spcPts val="0"/>
              </a:spcAft>
              <a:buClr>
                <a:schemeClr val="dk1"/>
              </a:buClr>
              <a:buSzPts val="1800"/>
              <a:buChar char="●"/>
            </a:pPr>
            <a:r>
              <a:rPr lang="en" sz="1800">
                <a:solidFill>
                  <a:schemeClr val="dk1"/>
                </a:solidFill>
              </a:rPr>
              <a:t>·</a:t>
            </a:r>
            <a:r>
              <a:rPr lang="en" sz="1800">
                <a:solidFill>
                  <a:schemeClr val="dk1"/>
                </a:solidFill>
                <a:latin typeface="Times New Roman"/>
                <a:ea typeface="Times New Roman"/>
                <a:cs typeface="Times New Roman"/>
                <a:sym typeface="Times New Roman"/>
              </a:rPr>
              <a:t>       </a:t>
            </a:r>
            <a:r>
              <a:rPr lang="en" sz="1800">
                <a:solidFill>
                  <a:schemeClr val="dk1"/>
                </a:solidFill>
              </a:rPr>
              <a:t>Insects has highest Precision</a:t>
            </a:r>
            <a:endParaRPr sz="1800">
              <a:solidFill>
                <a:schemeClr val="dk1"/>
              </a:solidFill>
            </a:endParaRPr>
          </a:p>
          <a:p>
            <a:pPr marL="457200" lvl="0" indent="-342900" algn="l" rtl="0">
              <a:lnSpc>
                <a:spcPct val="150000"/>
              </a:lnSpc>
              <a:spcBef>
                <a:spcPts val="0"/>
              </a:spcBef>
              <a:spcAft>
                <a:spcPts val="0"/>
              </a:spcAft>
              <a:buClr>
                <a:schemeClr val="dk1"/>
              </a:buClr>
              <a:buSzPts val="1800"/>
              <a:buChar char="●"/>
            </a:pPr>
            <a:r>
              <a:rPr lang="en" sz="1800">
                <a:solidFill>
                  <a:schemeClr val="dk1"/>
                </a:solidFill>
              </a:rPr>
              <a:t>·</a:t>
            </a:r>
            <a:r>
              <a:rPr lang="en" sz="1800">
                <a:solidFill>
                  <a:schemeClr val="dk1"/>
                </a:solidFill>
                <a:latin typeface="Times New Roman"/>
                <a:ea typeface="Times New Roman"/>
                <a:cs typeface="Times New Roman"/>
                <a:sym typeface="Times New Roman"/>
              </a:rPr>
              <a:t>       </a:t>
            </a:r>
            <a:r>
              <a:rPr lang="en" sz="1800">
                <a:solidFill>
                  <a:schemeClr val="dk1"/>
                </a:solidFill>
              </a:rPr>
              <a:t>Insects has highest F1_Score</a:t>
            </a:r>
            <a:endParaRPr sz="1800">
              <a:solidFill>
                <a:schemeClr val="dk1"/>
              </a:solidFill>
            </a:endParaRPr>
          </a:p>
          <a:p>
            <a:pPr marL="457200" lvl="0" indent="-342900" algn="l" rtl="0">
              <a:lnSpc>
                <a:spcPct val="150000"/>
              </a:lnSpc>
              <a:spcBef>
                <a:spcPts val="0"/>
              </a:spcBef>
              <a:spcAft>
                <a:spcPts val="0"/>
              </a:spcAft>
              <a:buClr>
                <a:schemeClr val="dk1"/>
              </a:buClr>
              <a:buSzPts val="1800"/>
              <a:buChar char="●"/>
            </a:pPr>
            <a:r>
              <a:rPr lang="en" sz="1800">
                <a:solidFill>
                  <a:schemeClr val="dk1"/>
                </a:solidFill>
              </a:rPr>
              <a:t>·</a:t>
            </a:r>
            <a:r>
              <a:rPr lang="en" sz="1800">
                <a:solidFill>
                  <a:schemeClr val="dk1"/>
                </a:solidFill>
                <a:latin typeface="Times New Roman"/>
                <a:ea typeface="Times New Roman"/>
                <a:cs typeface="Times New Roman"/>
                <a:sym typeface="Times New Roman"/>
              </a:rPr>
              <a:t>       </a:t>
            </a:r>
            <a:r>
              <a:rPr lang="en" sz="1800">
                <a:solidFill>
                  <a:schemeClr val="dk1"/>
                </a:solidFill>
              </a:rPr>
              <a:t>Insects has highest MCC</a:t>
            </a:r>
            <a:endParaRPr sz="1800">
              <a:solidFill>
                <a:schemeClr val="dk1"/>
              </a:solidFill>
            </a:endParaRPr>
          </a:p>
          <a:p>
            <a:pPr marL="457200" lvl="0" indent="-342900" algn="l" rtl="0">
              <a:lnSpc>
                <a:spcPct val="150000"/>
              </a:lnSpc>
              <a:spcBef>
                <a:spcPts val="0"/>
              </a:spcBef>
              <a:spcAft>
                <a:spcPts val="0"/>
              </a:spcAft>
              <a:buClr>
                <a:schemeClr val="dk1"/>
              </a:buClr>
              <a:buSzPts val="1800"/>
              <a:buChar char="●"/>
            </a:pPr>
            <a:r>
              <a:rPr lang="en" sz="1800">
                <a:solidFill>
                  <a:schemeClr val="dk1"/>
                </a:solidFill>
              </a:rPr>
              <a:t>·</a:t>
            </a:r>
            <a:r>
              <a:rPr lang="en" sz="1800">
                <a:solidFill>
                  <a:schemeClr val="dk1"/>
                </a:solidFill>
                <a:latin typeface="Times New Roman"/>
                <a:ea typeface="Times New Roman"/>
                <a:cs typeface="Times New Roman"/>
                <a:sym typeface="Times New Roman"/>
              </a:rPr>
              <a:t>       </a:t>
            </a:r>
            <a:r>
              <a:rPr lang="en" sz="1800">
                <a:solidFill>
                  <a:schemeClr val="dk1"/>
                </a:solidFill>
              </a:rPr>
              <a:t>Rice has highest Accuracy</a:t>
            </a:r>
            <a:endParaRPr sz="1800">
              <a:solidFill>
                <a:schemeClr val="dk1"/>
              </a:solidFill>
            </a:endParaRPr>
          </a:p>
          <a:p>
            <a:pPr marL="457200" lvl="0" indent="-342900" algn="l" rtl="0">
              <a:lnSpc>
                <a:spcPct val="150000"/>
              </a:lnSpc>
              <a:spcBef>
                <a:spcPts val="0"/>
              </a:spcBef>
              <a:spcAft>
                <a:spcPts val="0"/>
              </a:spcAft>
              <a:buClr>
                <a:schemeClr val="dk1"/>
              </a:buClr>
              <a:buSzPts val="1800"/>
              <a:buChar char="●"/>
            </a:pPr>
            <a:r>
              <a:rPr lang="en" sz="1800">
                <a:solidFill>
                  <a:schemeClr val="dk1"/>
                </a:solidFill>
              </a:rPr>
              <a:t>·</a:t>
            </a:r>
            <a:r>
              <a:rPr lang="en" sz="1800">
                <a:solidFill>
                  <a:schemeClr val="dk1"/>
                </a:solidFill>
                <a:latin typeface="Times New Roman"/>
                <a:ea typeface="Times New Roman"/>
                <a:cs typeface="Times New Roman"/>
                <a:sym typeface="Times New Roman"/>
              </a:rPr>
              <a:t>       </a:t>
            </a:r>
            <a:r>
              <a:rPr lang="en" sz="1800">
                <a:solidFill>
                  <a:schemeClr val="dk1"/>
                </a:solidFill>
              </a:rPr>
              <a:t>Sauria has highest AUC score</a:t>
            </a:r>
            <a:endParaRPr sz="1800">
              <a:solidFill>
                <a:schemeClr val="dk1"/>
              </a:solidFill>
            </a:endParaRPr>
          </a:p>
          <a:p>
            <a:pPr marL="0" lvl="0" indent="0" algn="l" rtl="0">
              <a:spcBef>
                <a:spcPts val="800"/>
              </a:spcBef>
              <a:spcAft>
                <a:spcPts val="0"/>
              </a:spcAft>
              <a:buNone/>
            </a:pPr>
            <a:endParaRPr>
              <a:latin typeface="Old Standard TT"/>
              <a:ea typeface="Old Standard TT"/>
              <a:cs typeface="Old Standard TT"/>
              <a:sym typeface="Old Standard TT"/>
            </a:endParaRPr>
          </a:p>
        </p:txBody>
      </p:sp>
      <p:pic>
        <p:nvPicPr>
          <p:cNvPr id="2"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648161" y="2618221"/>
            <a:ext cx="487363" cy="487363"/>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2132"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358</Words>
  <Application>Microsoft Office PowerPoint</Application>
  <PresentationFormat>On-screen Show (16:9)</PresentationFormat>
  <Paragraphs>60</Paragraphs>
  <Slides>18</Slides>
  <Notes>16</Notes>
  <HiddenSlides>0</HiddenSlides>
  <MMClips>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Times New Roman</vt:lpstr>
      <vt:lpstr>Arial</vt:lpstr>
      <vt:lpstr>Old Standard TT</vt:lpstr>
      <vt:lpstr>Paperback</vt:lpstr>
      <vt:lpstr>Classification of precursor microRNAs in various groups of organisms using Machine Learning algorithms  </vt:lpstr>
      <vt:lpstr>Objective</vt:lpstr>
      <vt:lpstr>To analyse the variations of different parameters used in creation of ML methods for pre-miRNA prediction, in various classes of organisms.</vt:lpstr>
      <vt:lpstr>Introduction</vt:lpstr>
      <vt:lpstr>PowerPoint Presentation</vt:lpstr>
      <vt:lpstr>Material and Material and Methods: Material and Methods: </vt:lpstr>
      <vt:lpstr>PowerPoint Presentation</vt:lpstr>
      <vt:lpstr>Result</vt:lpstr>
      <vt:lpstr>PowerPoint Presentation</vt:lpstr>
      <vt:lpstr>PowerPoint Presentation</vt:lpstr>
      <vt:lpstr>Conclusion and Future Work:</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Classification of precursor microRNAs in various groups of organisms using Machine Learning algorithms  </dc:title>
  <cp:lastModifiedBy>MOHAMMAD ATIF HUSSAIN</cp:lastModifiedBy>
  <cp:revision>2</cp:revision>
  <dcterms:modified xsi:type="dcterms:W3CDTF">2022-11-10T01:52:57Z</dcterms:modified>
</cp:coreProperties>
</file>